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76" r:id="rId8"/>
    <p:sldId id="263" r:id="rId9"/>
    <p:sldId id="264" r:id="rId10"/>
    <p:sldId id="265" r:id="rId11"/>
    <p:sldId id="267" r:id="rId12"/>
    <p:sldId id="268" r:id="rId13"/>
    <p:sldId id="269" r:id="rId14"/>
    <p:sldId id="266" r:id="rId15"/>
    <p:sldId id="270" r:id="rId16"/>
    <p:sldId id="271" r:id="rId17"/>
    <p:sldId id="272" r:id="rId18"/>
    <p:sldId id="273" r:id="rId19"/>
    <p:sldId id="274" r:id="rId20"/>
    <p:sldId id="275"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260" y="-3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22157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13573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230194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346737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55998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80354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404928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336219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39391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8558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5236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F51B6-8ED7-4731-9F8A-803721F11950}" type="datetimeFigureOut">
              <a:rPr lang="en-US" smtClean="0"/>
              <a:pPr/>
              <a:t>10/22/2019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050E-5B14-4A51-8874-D6A1FFF3ADB5}" type="slidenum">
              <a:rPr lang="en-US" smtClean="0"/>
              <a:pPr/>
              <a:t>‹#›</a:t>
            </a:fld>
            <a:endParaRPr lang="en-US"/>
          </a:p>
        </p:txBody>
      </p:sp>
    </p:spTree>
    <p:extLst>
      <p:ext uri="{BB962C8B-B14F-4D97-AF65-F5344CB8AC3E}">
        <p14:creationId xmlns="" xmlns:p14="http://schemas.microsoft.com/office/powerpoint/2010/main" val="275249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830431"/>
            <a:ext cx="9144000" cy="997528"/>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TextBox 9"/>
          <p:cNvSpPr txBox="1"/>
          <p:nvPr/>
        </p:nvSpPr>
        <p:spPr>
          <a:xfrm>
            <a:off x="888275" y="1230086"/>
            <a:ext cx="5562600" cy="3970318"/>
          </a:xfrm>
          <a:prstGeom prst="rect">
            <a:avLst/>
          </a:prstGeom>
          <a:noFill/>
        </p:spPr>
        <p:txBody>
          <a:bodyPr wrap="square" rtlCol="0">
            <a:spAutoFit/>
          </a:bodyPr>
          <a:lstStyle/>
          <a:p>
            <a:r>
              <a:rPr lang="en-US" dirty="0" smtClean="0"/>
              <a:t>The </a:t>
            </a:r>
            <a:r>
              <a:rPr lang="en-US" dirty="0"/>
              <a:t>module</a:t>
            </a:r>
            <a:r>
              <a:rPr lang="en-US" dirty="0" smtClean="0"/>
              <a:t>: Respiratory System</a:t>
            </a:r>
          </a:p>
          <a:p>
            <a:endParaRPr lang="en-US" dirty="0"/>
          </a:p>
          <a:p>
            <a:endParaRPr lang="en-US" dirty="0"/>
          </a:p>
          <a:p>
            <a:endParaRPr lang="en-US" dirty="0"/>
          </a:p>
          <a:p>
            <a:r>
              <a:rPr lang="en-US" dirty="0" smtClean="0"/>
              <a:t>Module staff:</a:t>
            </a:r>
          </a:p>
          <a:p>
            <a:r>
              <a:rPr lang="en-US" dirty="0" smtClean="0"/>
              <a:t>Dr. </a:t>
            </a:r>
            <a:r>
              <a:rPr lang="en-US" dirty="0" err="1" smtClean="0"/>
              <a:t>Amer</a:t>
            </a:r>
            <a:r>
              <a:rPr lang="en-US" dirty="0" smtClean="0"/>
              <a:t> </a:t>
            </a:r>
            <a:r>
              <a:rPr lang="en-US" dirty="0" err="1" smtClean="0"/>
              <a:t>Qasim</a:t>
            </a:r>
            <a:endParaRPr lang="en-US" dirty="0" smtClean="0"/>
          </a:p>
          <a:p>
            <a:r>
              <a:rPr lang="en-US" dirty="0" smtClean="0"/>
              <a:t>Dr. </a:t>
            </a:r>
            <a:r>
              <a:rPr lang="en-US" dirty="0" err="1" smtClean="0"/>
              <a:t>Majid</a:t>
            </a:r>
            <a:r>
              <a:rPr lang="en-US" dirty="0" smtClean="0"/>
              <a:t> </a:t>
            </a:r>
            <a:r>
              <a:rPr lang="en-US" dirty="0" err="1" smtClean="0"/>
              <a:t>Hameed</a:t>
            </a:r>
            <a:endParaRPr lang="en-US" dirty="0" smtClean="0"/>
          </a:p>
          <a:p>
            <a:r>
              <a:rPr lang="en-US" dirty="0" smtClean="0"/>
              <a:t>Dr. </a:t>
            </a:r>
            <a:r>
              <a:rPr lang="en-US" dirty="0" err="1" smtClean="0"/>
              <a:t>Nawal</a:t>
            </a:r>
            <a:r>
              <a:rPr lang="en-US" dirty="0" smtClean="0"/>
              <a:t> Mustafa</a:t>
            </a:r>
          </a:p>
          <a:p>
            <a:r>
              <a:rPr lang="en-US" dirty="0" smtClean="0"/>
              <a:t>Dr. </a:t>
            </a:r>
            <a:r>
              <a:rPr lang="en-US" dirty="0" err="1" smtClean="0"/>
              <a:t>Hadeel</a:t>
            </a:r>
            <a:r>
              <a:rPr lang="en-US" dirty="0" smtClean="0"/>
              <a:t> </a:t>
            </a:r>
            <a:r>
              <a:rPr lang="en-US" dirty="0" err="1" smtClean="0"/>
              <a:t>Salman</a:t>
            </a:r>
            <a:endParaRPr lang="en-US" dirty="0"/>
          </a:p>
          <a:p>
            <a:r>
              <a:rPr lang="en-US" dirty="0" smtClean="0"/>
              <a:t>Dr. </a:t>
            </a:r>
            <a:r>
              <a:rPr lang="en-US" dirty="0" err="1" smtClean="0"/>
              <a:t>Luma</a:t>
            </a:r>
            <a:r>
              <a:rPr lang="en-US" dirty="0" smtClean="0"/>
              <a:t> Ahmed</a:t>
            </a:r>
          </a:p>
          <a:p>
            <a:r>
              <a:rPr lang="en-US" dirty="0" smtClean="0"/>
              <a:t>Dr. </a:t>
            </a:r>
            <a:r>
              <a:rPr lang="en-US" dirty="0" err="1" smtClean="0"/>
              <a:t>Kadhum</a:t>
            </a:r>
            <a:r>
              <a:rPr lang="en-US" dirty="0" smtClean="0"/>
              <a:t> </a:t>
            </a:r>
            <a:r>
              <a:rPr lang="en-US" dirty="0" err="1" smtClean="0"/>
              <a:t>Salih</a:t>
            </a:r>
            <a:endParaRPr lang="en-US" dirty="0"/>
          </a:p>
          <a:p>
            <a:r>
              <a:rPr lang="en-US" dirty="0" smtClean="0"/>
              <a:t>Dr. </a:t>
            </a:r>
            <a:r>
              <a:rPr lang="en-US" dirty="0" err="1" smtClean="0"/>
              <a:t>Ihsan</a:t>
            </a:r>
            <a:r>
              <a:rPr lang="en-US" dirty="0" smtClean="0"/>
              <a:t> </a:t>
            </a:r>
            <a:r>
              <a:rPr lang="en-US" dirty="0" err="1" smtClean="0"/>
              <a:t>Mardan</a:t>
            </a:r>
            <a:endParaRPr lang="en-US" dirty="0" smtClean="0"/>
          </a:p>
          <a:p>
            <a:r>
              <a:rPr lang="en-US" dirty="0" smtClean="0"/>
              <a:t> Dr. </a:t>
            </a:r>
            <a:r>
              <a:rPr lang="en-US" dirty="0" err="1" smtClean="0"/>
              <a:t>Firas</a:t>
            </a:r>
            <a:r>
              <a:rPr lang="en-US" dirty="0" smtClean="0"/>
              <a:t> </a:t>
            </a:r>
            <a:r>
              <a:rPr lang="en-US" dirty="0" err="1" smtClean="0"/>
              <a:t>Muhammed</a:t>
            </a:r>
            <a:endParaRPr lang="en-US" dirty="0" smtClean="0"/>
          </a:p>
          <a:p>
            <a:endParaRPr lang="en-US" dirty="0"/>
          </a:p>
        </p:txBody>
      </p:sp>
      <p:pic>
        <p:nvPicPr>
          <p:cNvPr id="24" name="Picture 2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89965" y="5599006"/>
            <a:ext cx="1262743" cy="1228953"/>
          </a:xfrm>
          <a:prstGeom prst="rect">
            <a:avLst/>
          </a:prstGeom>
        </p:spPr>
      </p:pic>
      <p:pic>
        <p:nvPicPr>
          <p:cNvPr id="11" name="Picture 10"/>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Tree>
    <p:extLst>
      <p:ext uri="{BB962C8B-B14F-4D97-AF65-F5344CB8AC3E}">
        <p14:creationId xmlns="" xmlns:p14="http://schemas.microsoft.com/office/powerpoint/2010/main" val="2367309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ربع نص 9"/>
          <p:cNvSpPr txBox="1"/>
          <p:nvPr/>
        </p:nvSpPr>
        <p:spPr>
          <a:xfrm>
            <a:off x="0" y="1117601"/>
            <a:ext cx="8966200" cy="3539430"/>
          </a:xfrm>
          <a:prstGeom prst="rect">
            <a:avLst/>
          </a:prstGeom>
          <a:noFill/>
        </p:spPr>
        <p:txBody>
          <a:bodyPr wrap="square" rtlCol="0">
            <a:spAutoFit/>
          </a:bodyPr>
          <a:lstStyle/>
          <a:p>
            <a:r>
              <a:rPr lang="en-GB" sz="2800" dirty="0" smtClean="0">
                <a:solidFill>
                  <a:srgbClr val="C00000"/>
                </a:solidFill>
              </a:rPr>
              <a:t>CO (ml/m)=  SV (b/m) </a:t>
            </a:r>
            <a:r>
              <a:rPr lang="ar-IQ" sz="2800" dirty="0" err="1" smtClean="0">
                <a:solidFill>
                  <a:srgbClr val="C00000"/>
                </a:solidFill>
              </a:rPr>
              <a:t>×</a:t>
            </a:r>
            <a:r>
              <a:rPr lang="en-GB" sz="2800" dirty="0" smtClean="0">
                <a:solidFill>
                  <a:srgbClr val="C00000"/>
                </a:solidFill>
              </a:rPr>
              <a:t> HR (b/m) </a:t>
            </a:r>
          </a:p>
          <a:p>
            <a:endParaRPr lang="en-GB" sz="2800" dirty="0" smtClean="0"/>
          </a:p>
          <a:p>
            <a:r>
              <a:rPr lang="en-GB" sz="2800" dirty="0" smtClean="0"/>
              <a:t>SV : stroke volume (SV)</a:t>
            </a:r>
          </a:p>
          <a:p>
            <a:r>
              <a:rPr lang="en-GB" sz="2800" dirty="0" smtClean="0"/>
              <a:t>HR : heart rate (HR</a:t>
            </a:r>
            <a:r>
              <a:rPr lang="en-GB" sz="2800" smtClean="0"/>
              <a:t>) </a:t>
            </a:r>
          </a:p>
          <a:p>
            <a:endParaRPr lang="en-GB" sz="2800" smtClean="0"/>
          </a:p>
          <a:p>
            <a:r>
              <a:rPr lang="en-GB" sz="2800" b="1" dirty="0" smtClean="0"/>
              <a:t>SV:</a:t>
            </a:r>
            <a:r>
              <a:rPr lang="en-GB" sz="2800" dirty="0" smtClean="0"/>
              <a:t> </a:t>
            </a:r>
            <a:r>
              <a:rPr lang="en-GB" sz="2800" dirty="0" smtClean="0">
                <a:solidFill>
                  <a:srgbClr val="0070C0"/>
                </a:solidFill>
              </a:rPr>
              <a:t>is the volume of blood pumped from the left ventricle per beat.</a:t>
            </a:r>
          </a:p>
          <a:p>
            <a:endParaRPr lang="en-GB" sz="2800" dirty="0" smtClean="0">
              <a:solidFill>
                <a:srgbClr val="0070C0"/>
              </a:solidFill>
            </a:endParaRPr>
          </a:p>
        </p:txBody>
      </p:sp>
      <p:sp>
        <p:nvSpPr>
          <p:cNvPr id="11" name="مربع نص 10"/>
          <p:cNvSpPr txBox="1"/>
          <p:nvPr/>
        </p:nvSpPr>
        <p:spPr>
          <a:xfrm>
            <a:off x="266700" y="5003801"/>
            <a:ext cx="8331200" cy="553998"/>
          </a:xfrm>
          <a:prstGeom prst="rect">
            <a:avLst/>
          </a:prstGeom>
          <a:noFill/>
        </p:spPr>
        <p:txBody>
          <a:bodyPr wrap="square" rtlCol="0">
            <a:spAutoFit/>
          </a:bodyPr>
          <a:lstStyle/>
          <a:p>
            <a:r>
              <a:rPr lang="en-GB" sz="3000" dirty="0" smtClean="0">
                <a:solidFill>
                  <a:srgbClr val="C00000"/>
                </a:solidFill>
              </a:rPr>
              <a:t>CaO</a:t>
            </a:r>
            <a:r>
              <a:rPr lang="en-GB" sz="2800" dirty="0" smtClean="0">
                <a:solidFill>
                  <a:srgbClr val="C00000"/>
                </a:solidFill>
              </a:rPr>
              <a:t>2</a:t>
            </a:r>
            <a:r>
              <a:rPr lang="en-GB" sz="3000" dirty="0" smtClean="0">
                <a:solidFill>
                  <a:srgbClr val="C00000"/>
                </a:solidFill>
              </a:rPr>
              <a:t> = 1.34 </a:t>
            </a:r>
            <a:r>
              <a:rPr lang="ar-IQ" sz="3000" dirty="0" err="1" smtClean="0">
                <a:solidFill>
                  <a:srgbClr val="C00000"/>
                </a:solidFill>
              </a:rPr>
              <a:t>×</a:t>
            </a:r>
            <a:r>
              <a:rPr lang="en-GB" sz="3000" dirty="0" smtClean="0">
                <a:solidFill>
                  <a:srgbClr val="C00000"/>
                </a:solidFill>
              </a:rPr>
              <a:t> [</a:t>
            </a:r>
            <a:r>
              <a:rPr lang="en-GB" sz="3000" dirty="0" err="1" smtClean="0">
                <a:solidFill>
                  <a:srgbClr val="C00000"/>
                </a:solidFill>
              </a:rPr>
              <a:t>Hgb</a:t>
            </a:r>
            <a:r>
              <a:rPr lang="en-GB" sz="3000" dirty="0" smtClean="0">
                <a:solidFill>
                  <a:srgbClr val="C00000"/>
                </a:solidFill>
              </a:rPr>
              <a:t>] </a:t>
            </a:r>
            <a:r>
              <a:rPr lang="ar-IQ" sz="3000" dirty="0" err="1" smtClean="0">
                <a:solidFill>
                  <a:srgbClr val="C00000"/>
                </a:solidFill>
              </a:rPr>
              <a:t>×</a:t>
            </a:r>
            <a:r>
              <a:rPr lang="en-GB" sz="3000" dirty="0" smtClean="0">
                <a:solidFill>
                  <a:srgbClr val="C00000"/>
                </a:solidFill>
              </a:rPr>
              <a:t> SaO</a:t>
            </a:r>
            <a:r>
              <a:rPr lang="en-GB" sz="2800" dirty="0" smtClean="0">
                <a:solidFill>
                  <a:srgbClr val="C00000"/>
                </a:solidFill>
              </a:rPr>
              <a:t>2</a:t>
            </a:r>
            <a:r>
              <a:rPr lang="en-GB" sz="3000" dirty="0" smtClean="0">
                <a:solidFill>
                  <a:srgbClr val="C00000"/>
                </a:solidFill>
              </a:rPr>
              <a:t> + ( 0.003 </a:t>
            </a:r>
            <a:r>
              <a:rPr lang="ar-IQ" sz="3000" dirty="0" err="1" smtClean="0">
                <a:solidFill>
                  <a:srgbClr val="C00000"/>
                </a:solidFill>
              </a:rPr>
              <a:t>×</a:t>
            </a:r>
            <a:r>
              <a:rPr lang="en-GB" sz="3000" dirty="0" smtClean="0">
                <a:solidFill>
                  <a:srgbClr val="C00000"/>
                </a:solidFill>
              </a:rPr>
              <a:t> PaO</a:t>
            </a:r>
            <a:r>
              <a:rPr lang="en-GB" sz="2800" dirty="0" smtClean="0">
                <a:solidFill>
                  <a:srgbClr val="C00000"/>
                </a:solidFill>
              </a:rPr>
              <a:t>2</a:t>
            </a:r>
            <a:r>
              <a:rPr lang="en-GB" sz="3000" dirty="0" smtClean="0">
                <a:solidFill>
                  <a:srgbClr val="C00000"/>
                </a:solidFill>
              </a:rPr>
              <a:t>)</a:t>
            </a:r>
            <a:endParaRPr lang="en-GB" sz="3000" dirty="0">
              <a:solidFill>
                <a:srgbClr val="C00000"/>
              </a:solidFill>
            </a:endParaRPr>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ربع نص 9"/>
          <p:cNvSpPr txBox="1"/>
          <p:nvPr/>
        </p:nvSpPr>
        <p:spPr>
          <a:xfrm>
            <a:off x="152400" y="4229100"/>
            <a:ext cx="8674100" cy="3170099"/>
          </a:xfrm>
          <a:prstGeom prst="rect">
            <a:avLst/>
          </a:prstGeom>
          <a:noFill/>
        </p:spPr>
        <p:txBody>
          <a:bodyPr wrap="square" rtlCol="0">
            <a:spAutoFit/>
          </a:bodyPr>
          <a:lstStyle/>
          <a:p>
            <a:r>
              <a:rPr lang="en-GB" sz="2000" dirty="0" smtClean="0"/>
              <a:t>This equation display the amount</a:t>
            </a:r>
            <a:r>
              <a:rPr lang="ar-IQ" sz="2000" dirty="0" smtClean="0"/>
              <a:t> </a:t>
            </a:r>
            <a:r>
              <a:rPr lang="en-GB" sz="2000" dirty="0" smtClean="0"/>
              <a:t> of oxygen which delivery to the tissues</a:t>
            </a:r>
          </a:p>
          <a:p>
            <a:r>
              <a:rPr lang="en-GB" sz="2000" dirty="0" smtClean="0"/>
              <a:t> and can be separated to three parts:</a:t>
            </a:r>
          </a:p>
          <a:p>
            <a:endParaRPr lang="en-GB" sz="2000" dirty="0" smtClean="0"/>
          </a:p>
          <a:p>
            <a:r>
              <a:rPr lang="en-GB" sz="2000" dirty="0" smtClean="0">
                <a:solidFill>
                  <a:srgbClr val="002060"/>
                </a:solidFill>
              </a:rPr>
              <a:t>First Part : how much blood pumping  </a:t>
            </a:r>
            <a:r>
              <a:rPr lang="en-GB" sz="2000" dirty="0" smtClean="0">
                <a:solidFill>
                  <a:srgbClr val="FF0000"/>
                </a:solidFill>
              </a:rPr>
              <a:t>( Cardiac output)</a:t>
            </a:r>
          </a:p>
          <a:p>
            <a:r>
              <a:rPr lang="en-GB" sz="2000" dirty="0" smtClean="0">
                <a:solidFill>
                  <a:srgbClr val="002060"/>
                </a:solidFill>
              </a:rPr>
              <a:t>Second Part: how much oxygen binds with haemoglobin</a:t>
            </a:r>
            <a:r>
              <a:rPr lang="en-GB" sz="2000" dirty="0" smtClean="0"/>
              <a:t>. </a:t>
            </a:r>
            <a:r>
              <a:rPr lang="en-GB" sz="2000" dirty="0" smtClean="0">
                <a:solidFill>
                  <a:srgbClr val="FF0000"/>
                </a:solidFill>
              </a:rPr>
              <a:t>(1.39 </a:t>
            </a:r>
            <a:r>
              <a:rPr lang="ar-IQ" sz="2000" dirty="0" err="1" smtClean="0">
                <a:solidFill>
                  <a:srgbClr val="FF0000"/>
                </a:solidFill>
              </a:rPr>
              <a:t>×</a:t>
            </a:r>
            <a:r>
              <a:rPr lang="en-GB" sz="2000" dirty="0" smtClean="0">
                <a:solidFill>
                  <a:srgbClr val="FF0000"/>
                </a:solidFill>
              </a:rPr>
              <a:t> [</a:t>
            </a:r>
            <a:r>
              <a:rPr lang="en-GB" sz="2000" dirty="0" err="1" smtClean="0">
                <a:solidFill>
                  <a:srgbClr val="FF0000"/>
                </a:solidFill>
              </a:rPr>
              <a:t>Hbg</a:t>
            </a:r>
            <a:r>
              <a:rPr lang="en-GB" sz="2000" dirty="0" smtClean="0">
                <a:solidFill>
                  <a:srgbClr val="FF0000"/>
                </a:solidFill>
              </a:rPr>
              <a:t>]) </a:t>
            </a:r>
            <a:r>
              <a:rPr lang="ar-IQ" sz="2000" dirty="0" err="1" smtClean="0">
                <a:solidFill>
                  <a:srgbClr val="FF0000"/>
                </a:solidFill>
              </a:rPr>
              <a:t>×</a:t>
            </a:r>
            <a:r>
              <a:rPr lang="en-US" sz="2000" dirty="0" smtClean="0">
                <a:solidFill>
                  <a:srgbClr val="FF0000"/>
                </a:solidFill>
              </a:rPr>
              <a:t> SaO</a:t>
            </a:r>
            <a:r>
              <a:rPr lang="en-US" dirty="0" smtClean="0">
                <a:solidFill>
                  <a:srgbClr val="FF0000"/>
                </a:solidFill>
              </a:rPr>
              <a:t>2</a:t>
            </a:r>
            <a:r>
              <a:rPr lang="en-US" sz="2000" dirty="0" smtClean="0">
                <a:solidFill>
                  <a:srgbClr val="FF0000"/>
                </a:solidFill>
              </a:rPr>
              <a:t>)</a:t>
            </a:r>
          </a:p>
          <a:p>
            <a:r>
              <a:rPr lang="en-US" sz="2000" dirty="0" smtClean="0">
                <a:solidFill>
                  <a:srgbClr val="002060"/>
                </a:solidFill>
              </a:rPr>
              <a:t>Third Part : </a:t>
            </a:r>
            <a:r>
              <a:rPr lang="en-GB" sz="2000" dirty="0" smtClean="0">
                <a:solidFill>
                  <a:srgbClr val="002060"/>
                </a:solidFill>
              </a:rPr>
              <a:t>how much oxygen (dissolved )diffuse down into plasma</a:t>
            </a:r>
            <a:r>
              <a:rPr lang="en-GB" sz="2000" dirty="0" smtClean="0"/>
              <a:t> </a:t>
            </a:r>
            <a:r>
              <a:rPr lang="en-GB" sz="2000" dirty="0" smtClean="0">
                <a:solidFill>
                  <a:srgbClr val="FF0000"/>
                </a:solidFill>
              </a:rPr>
              <a:t>(0.003 </a:t>
            </a:r>
            <a:r>
              <a:rPr lang="ar-IQ" sz="2000" dirty="0" err="1" smtClean="0">
                <a:solidFill>
                  <a:srgbClr val="FF0000"/>
                </a:solidFill>
              </a:rPr>
              <a:t>×</a:t>
            </a:r>
            <a:r>
              <a:rPr lang="en-GB" sz="2000" dirty="0" smtClean="0">
                <a:solidFill>
                  <a:srgbClr val="FF0000"/>
                </a:solidFill>
              </a:rPr>
              <a:t> PaO</a:t>
            </a:r>
            <a:r>
              <a:rPr lang="en-GB" dirty="0" smtClean="0">
                <a:solidFill>
                  <a:srgbClr val="FF0000"/>
                </a:solidFill>
              </a:rPr>
              <a:t>2</a:t>
            </a:r>
            <a:r>
              <a:rPr lang="en-GB" sz="2000" dirty="0" smtClean="0">
                <a:solidFill>
                  <a:srgbClr val="FF0000"/>
                </a:solidFill>
              </a:rPr>
              <a:t>)</a:t>
            </a:r>
          </a:p>
          <a:p>
            <a:endParaRPr lang="en-GB" sz="2000" dirty="0" smtClean="0"/>
          </a:p>
          <a:p>
            <a:endParaRPr lang="en-GB" sz="2000" dirty="0" smtClean="0"/>
          </a:p>
          <a:p>
            <a:endParaRPr lang="en-GB" sz="2000" dirty="0" smtClean="0"/>
          </a:p>
          <a:p>
            <a:endParaRPr lang="en-GB" sz="2000" dirty="0"/>
          </a:p>
        </p:txBody>
      </p:sp>
      <p:pic>
        <p:nvPicPr>
          <p:cNvPr id="1028" name="Picture 4"/>
          <p:cNvPicPr>
            <a:picLocks noChangeAspect="1" noChangeArrowheads="1"/>
          </p:cNvPicPr>
          <p:nvPr/>
        </p:nvPicPr>
        <p:blipFill>
          <a:blip r:embed="rId5" cstate="print"/>
          <a:srcRect/>
          <a:stretch>
            <a:fillRect/>
          </a:stretch>
        </p:blipFill>
        <p:spPr bwMode="auto">
          <a:xfrm>
            <a:off x="304800" y="887413"/>
            <a:ext cx="8458200" cy="3000375"/>
          </a:xfrm>
          <a:prstGeom prst="rect">
            <a:avLst/>
          </a:prstGeom>
          <a:noFill/>
          <a:ln w="9525">
            <a:noFill/>
            <a:miter lim="800000"/>
            <a:headEnd/>
            <a:tailEnd/>
          </a:ln>
        </p:spPr>
      </p:pic>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ربع نص 9"/>
          <p:cNvSpPr txBox="1"/>
          <p:nvPr/>
        </p:nvSpPr>
        <p:spPr>
          <a:xfrm>
            <a:off x="304800" y="1041400"/>
            <a:ext cx="7188200" cy="4524315"/>
          </a:xfrm>
          <a:prstGeom prst="rect">
            <a:avLst/>
          </a:prstGeom>
          <a:noFill/>
        </p:spPr>
        <p:txBody>
          <a:bodyPr wrap="square" rtlCol="0">
            <a:spAutoFit/>
          </a:bodyPr>
          <a:lstStyle/>
          <a:p>
            <a:r>
              <a:rPr lang="en-GB" sz="2400" dirty="0" smtClean="0">
                <a:solidFill>
                  <a:srgbClr val="FF0000"/>
                </a:solidFill>
              </a:rPr>
              <a:t>Example: </a:t>
            </a:r>
            <a:r>
              <a:rPr lang="en-GB" sz="2400" dirty="0" smtClean="0">
                <a:solidFill>
                  <a:srgbClr val="002060"/>
                </a:solidFill>
              </a:rPr>
              <a:t>Calculate the Oxygen delivery for the patient</a:t>
            </a:r>
          </a:p>
          <a:p>
            <a:r>
              <a:rPr lang="en-GB" sz="2400" dirty="0" smtClean="0">
                <a:solidFill>
                  <a:srgbClr val="002060"/>
                </a:solidFill>
              </a:rPr>
              <a:t>with the following the information.</a:t>
            </a:r>
          </a:p>
          <a:p>
            <a:r>
              <a:rPr lang="en-GB" sz="2400" dirty="0" smtClean="0">
                <a:solidFill>
                  <a:srgbClr val="002060"/>
                </a:solidFill>
              </a:rPr>
              <a:t>SV = 100 m/b     (b:beat, m : minute)</a:t>
            </a:r>
          </a:p>
          <a:p>
            <a:r>
              <a:rPr lang="en-GB" sz="2400" dirty="0" smtClean="0">
                <a:solidFill>
                  <a:srgbClr val="002060"/>
                </a:solidFill>
              </a:rPr>
              <a:t>HR = 185 b/m</a:t>
            </a:r>
          </a:p>
          <a:p>
            <a:r>
              <a:rPr lang="en-GB" sz="2400" dirty="0" err="1" smtClean="0">
                <a:solidFill>
                  <a:srgbClr val="002060"/>
                </a:solidFill>
              </a:rPr>
              <a:t>Hgb</a:t>
            </a:r>
            <a:r>
              <a:rPr lang="en-GB" sz="2400" dirty="0" smtClean="0">
                <a:solidFill>
                  <a:srgbClr val="002060"/>
                </a:solidFill>
              </a:rPr>
              <a:t> = 15 g</a:t>
            </a:r>
          </a:p>
          <a:p>
            <a:r>
              <a:rPr lang="en-GB" sz="2400" dirty="0" smtClean="0">
                <a:solidFill>
                  <a:srgbClr val="002060"/>
                </a:solidFill>
              </a:rPr>
              <a:t>SaO</a:t>
            </a:r>
            <a:r>
              <a:rPr lang="en-GB" sz="2000" dirty="0" smtClean="0">
                <a:solidFill>
                  <a:srgbClr val="002060"/>
                </a:solidFill>
              </a:rPr>
              <a:t>2</a:t>
            </a:r>
            <a:r>
              <a:rPr lang="en-GB" sz="2400" dirty="0" smtClean="0">
                <a:solidFill>
                  <a:srgbClr val="002060"/>
                </a:solidFill>
              </a:rPr>
              <a:t> = 80 %</a:t>
            </a:r>
          </a:p>
          <a:p>
            <a:r>
              <a:rPr lang="en-GB" sz="2400" dirty="0" smtClean="0">
                <a:solidFill>
                  <a:srgbClr val="002060"/>
                </a:solidFill>
              </a:rPr>
              <a:t>PaO</a:t>
            </a:r>
            <a:r>
              <a:rPr lang="en-GB" sz="2000" dirty="0" smtClean="0">
                <a:solidFill>
                  <a:srgbClr val="002060"/>
                </a:solidFill>
              </a:rPr>
              <a:t>2</a:t>
            </a:r>
            <a:r>
              <a:rPr lang="en-GB" sz="2400" dirty="0" smtClean="0">
                <a:solidFill>
                  <a:srgbClr val="002060"/>
                </a:solidFill>
              </a:rPr>
              <a:t> = 50 mm Hg</a:t>
            </a:r>
          </a:p>
          <a:p>
            <a:endParaRPr lang="en-GB" sz="2400" dirty="0" smtClean="0">
              <a:solidFill>
                <a:srgbClr val="002060"/>
              </a:solidFill>
            </a:endParaRPr>
          </a:p>
          <a:p>
            <a:r>
              <a:rPr lang="en-US" sz="2400" dirty="0" smtClean="0">
                <a:solidFill>
                  <a:srgbClr val="FF0000"/>
                </a:solidFill>
              </a:rPr>
              <a:t>DO</a:t>
            </a:r>
            <a:r>
              <a:rPr lang="en-US" sz="2000" dirty="0" smtClean="0">
                <a:solidFill>
                  <a:srgbClr val="FF0000"/>
                </a:solidFill>
              </a:rPr>
              <a:t>2</a:t>
            </a:r>
            <a:r>
              <a:rPr lang="en-US" sz="2400" dirty="0" smtClean="0">
                <a:solidFill>
                  <a:srgbClr val="FF0000"/>
                </a:solidFill>
              </a:rPr>
              <a:t> = CO  </a:t>
            </a:r>
            <a:r>
              <a:rPr lang="ar-IQ" sz="2400" dirty="0" smtClean="0">
                <a:solidFill>
                  <a:srgbClr val="FF0000"/>
                </a:solidFill>
              </a:rPr>
              <a:t> </a:t>
            </a:r>
            <a:r>
              <a:rPr lang="ar-IQ" sz="2400" dirty="0" err="1" smtClean="0">
                <a:solidFill>
                  <a:srgbClr val="FF0000"/>
                </a:solidFill>
              </a:rPr>
              <a:t>×</a:t>
            </a:r>
            <a:r>
              <a:rPr lang="en-GB" sz="2400" dirty="0" smtClean="0">
                <a:solidFill>
                  <a:srgbClr val="FF0000"/>
                </a:solidFill>
              </a:rPr>
              <a:t> CaO</a:t>
            </a:r>
            <a:r>
              <a:rPr lang="en-GB" sz="2000" dirty="0" smtClean="0">
                <a:solidFill>
                  <a:srgbClr val="FF0000"/>
                </a:solidFill>
              </a:rPr>
              <a:t>2</a:t>
            </a:r>
          </a:p>
          <a:p>
            <a:endParaRPr lang="en-GB" sz="2400" dirty="0" smtClean="0">
              <a:solidFill>
                <a:srgbClr val="C00000"/>
              </a:solidFill>
            </a:endParaRPr>
          </a:p>
          <a:p>
            <a:r>
              <a:rPr lang="en-GB" sz="2400" dirty="0" smtClean="0">
                <a:solidFill>
                  <a:srgbClr val="C00000"/>
                </a:solidFill>
              </a:rPr>
              <a:t>CO =  SV </a:t>
            </a:r>
            <a:r>
              <a:rPr lang="ar-IQ" sz="2400" dirty="0" err="1" smtClean="0">
                <a:solidFill>
                  <a:srgbClr val="C00000"/>
                </a:solidFill>
              </a:rPr>
              <a:t>×</a:t>
            </a:r>
            <a:r>
              <a:rPr lang="en-GB" sz="2400" dirty="0" smtClean="0">
                <a:solidFill>
                  <a:srgbClr val="C00000"/>
                </a:solidFill>
              </a:rPr>
              <a:t> HR </a:t>
            </a:r>
          </a:p>
          <a:p>
            <a:r>
              <a:rPr lang="en-GB" sz="2400" dirty="0" smtClean="0">
                <a:solidFill>
                  <a:srgbClr val="FF0000"/>
                </a:solidFill>
              </a:rPr>
              <a:t>      = 100 (m/b)</a:t>
            </a:r>
            <a:r>
              <a:rPr lang="ar-IQ" sz="2400" dirty="0" err="1" smtClean="0">
                <a:solidFill>
                  <a:srgbClr val="FF0000"/>
                </a:solidFill>
              </a:rPr>
              <a:t>×</a:t>
            </a:r>
            <a:r>
              <a:rPr lang="en-GB" sz="2400" dirty="0" smtClean="0">
                <a:solidFill>
                  <a:srgbClr val="FF0000"/>
                </a:solidFill>
              </a:rPr>
              <a:t> 185 (b/m) =18500 ml/m or </a:t>
            </a:r>
            <a:r>
              <a:rPr lang="en-GB" sz="2400" dirty="0" smtClean="0">
                <a:solidFill>
                  <a:srgbClr val="002060"/>
                </a:solidFill>
              </a:rPr>
              <a:t>18.5 L/m</a:t>
            </a:r>
            <a:r>
              <a:rPr lang="en-GB" sz="2400" dirty="0" smtClean="0">
                <a:solidFill>
                  <a:srgbClr val="FF0000"/>
                </a:solidFill>
              </a:rPr>
              <a:t> </a:t>
            </a:r>
            <a:endParaRPr lang="en-GB" sz="2400" dirty="0" smtClean="0">
              <a:solidFill>
                <a:srgbClr val="002060"/>
              </a:solidFill>
            </a:endParaRPr>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ربع نص 9"/>
          <p:cNvSpPr txBox="1"/>
          <p:nvPr/>
        </p:nvSpPr>
        <p:spPr>
          <a:xfrm>
            <a:off x="76200" y="1676401"/>
            <a:ext cx="8966200" cy="3970318"/>
          </a:xfrm>
          <a:prstGeom prst="rect">
            <a:avLst/>
          </a:prstGeom>
          <a:noFill/>
        </p:spPr>
        <p:txBody>
          <a:bodyPr wrap="square" rtlCol="0">
            <a:spAutoFit/>
          </a:bodyPr>
          <a:lstStyle/>
          <a:p>
            <a:r>
              <a:rPr lang="en-GB" sz="2800" dirty="0" smtClean="0"/>
              <a:t>CaO</a:t>
            </a:r>
            <a:r>
              <a:rPr lang="en-GB" sz="2400" dirty="0" smtClean="0"/>
              <a:t>2</a:t>
            </a:r>
            <a:r>
              <a:rPr lang="en-GB" sz="2800" dirty="0" smtClean="0"/>
              <a:t> = 1.34 </a:t>
            </a:r>
            <a:r>
              <a:rPr lang="ar-IQ" sz="2800" dirty="0" err="1" smtClean="0"/>
              <a:t>×</a:t>
            </a:r>
            <a:r>
              <a:rPr lang="en-GB" sz="2800" dirty="0" smtClean="0"/>
              <a:t> </a:t>
            </a:r>
            <a:r>
              <a:rPr lang="en-GB" sz="2800" dirty="0" err="1" smtClean="0"/>
              <a:t>Hbg</a:t>
            </a:r>
            <a:r>
              <a:rPr lang="en-GB" sz="2800" dirty="0" smtClean="0"/>
              <a:t> </a:t>
            </a:r>
            <a:r>
              <a:rPr lang="ar-IQ" sz="2800" dirty="0" err="1" smtClean="0"/>
              <a:t>×</a:t>
            </a:r>
            <a:r>
              <a:rPr lang="en-GB" sz="2800" dirty="0" smtClean="0"/>
              <a:t> SaO2      +    0.003 </a:t>
            </a:r>
            <a:r>
              <a:rPr lang="ar-IQ" sz="2800" dirty="0" err="1" smtClean="0"/>
              <a:t>×</a:t>
            </a:r>
            <a:r>
              <a:rPr lang="en-GB" sz="2800" dirty="0" smtClean="0"/>
              <a:t> PaO</a:t>
            </a:r>
            <a:r>
              <a:rPr lang="en-GB" sz="2400" dirty="0" smtClean="0"/>
              <a:t>2</a:t>
            </a:r>
            <a:endParaRPr lang="en-GB" sz="2800" dirty="0" smtClean="0"/>
          </a:p>
          <a:p>
            <a:r>
              <a:rPr lang="en-GB" sz="2800" dirty="0" smtClean="0"/>
              <a:t>           = 1.34 </a:t>
            </a:r>
            <a:r>
              <a:rPr lang="ar-IQ" sz="2800" dirty="0" err="1" smtClean="0"/>
              <a:t>×</a:t>
            </a:r>
            <a:r>
              <a:rPr lang="en-GB" sz="2800" dirty="0" smtClean="0"/>
              <a:t> 15 </a:t>
            </a:r>
            <a:r>
              <a:rPr lang="ar-IQ" sz="2800" dirty="0" err="1" smtClean="0"/>
              <a:t>×</a:t>
            </a:r>
            <a:r>
              <a:rPr lang="en-GB" sz="2800" dirty="0" smtClean="0"/>
              <a:t>  0.80         +    0.003 </a:t>
            </a:r>
            <a:r>
              <a:rPr lang="ar-IQ" sz="2800" dirty="0" err="1" smtClean="0"/>
              <a:t>×</a:t>
            </a:r>
            <a:r>
              <a:rPr lang="en-GB" sz="2800" dirty="0" smtClean="0"/>
              <a:t> 50</a:t>
            </a:r>
          </a:p>
          <a:p>
            <a:r>
              <a:rPr lang="en-GB" sz="2800" dirty="0" smtClean="0"/>
              <a:t>           = 16.08                             +    0.15</a:t>
            </a:r>
          </a:p>
          <a:p>
            <a:r>
              <a:rPr lang="en-GB" sz="2800" dirty="0" smtClean="0"/>
              <a:t> </a:t>
            </a:r>
            <a:r>
              <a:rPr lang="en-GB" sz="2800" dirty="0" smtClean="0">
                <a:solidFill>
                  <a:srgbClr val="FF0000"/>
                </a:solidFill>
              </a:rPr>
              <a:t>(Oxygen  combined to </a:t>
            </a:r>
            <a:r>
              <a:rPr lang="en-GB" sz="2800" dirty="0" err="1" smtClean="0">
                <a:solidFill>
                  <a:srgbClr val="FF0000"/>
                </a:solidFill>
              </a:rPr>
              <a:t>Hbg</a:t>
            </a:r>
            <a:r>
              <a:rPr lang="en-GB" sz="2800" dirty="0" smtClean="0">
                <a:solidFill>
                  <a:srgbClr val="FF0000"/>
                </a:solidFill>
              </a:rPr>
              <a:t>)   </a:t>
            </a:r>
            <a:r>
              <a:rPr lang="en-GB" sz="2800" dirty="0" smtClean="0"/>
              <a:t>+  </a:t>
            </a:r>
            <a:r>
              <a:rPr lang="en-GB" sz="2800" dirty="0" smtClean="0">
                <a:solidFill>
                  <a:srgbClr val="FF0000"/>
                </a:solidFill>
              </a:rPr>
              <a:t>(Oxygen dissolve in plasma</a:t>
            </a:r>
            <a:r>
              <a:rPr lang="en-GB" sz="2800" dirty="0" smtClean="0"/>
              <a:t>)</a:t>
            </a:r>
          </a:p>
          <a:p>
            <a:r>
              <a:rPr lang="en-GB" sz="2800" dirty="0" smtClean="0"/>
              <a:t>CaO</a:t>
            </a:r>
            <a:r>
              <a:rPr lang="en-GB" sz="2400" dirty="0" smtClean="0"/>
              <a:t>2</a:t>
            </a:r>
            <a:r>
              <a:rPr lang="en-GB" sz="2800" dirty="0" smtClean="0"/>
              <a:t>   = 16.23</a:t>
            </a:r>
          </a:p>
          <a:p>
            <a:r>
              <a:rPr lang="en-GB" sz="2800" dirty="0" smtClean="0"/>
              <a:t> </a:t>
            </a:r>
            <a:r>
              <a:rPr lang="en-GB" sz="2800" dirty="0" err="1" smtClean="0"/>
              <a:t>therfore</a:t>
            </a:r>
            <a:r>
              <a:rPr lang="en-GB" sz="2800" dirty="0" smtClean="0"/>
              <a:t> </a:t>
            </a:r>
          </a:p>
          <a:p>
            <a:r>
              <a:rPr lang="en-GB" sz="2800" dirty="0" smtClean="0"/>
              <a:t>DO2 =   18.5 </a:t>
            </a:r>
            <a:r>
              <a:rPr lang="ar-IQ" sz="2800" dirty="0" err="1" smtClean="0"/>
              <a:t>×</a:t>
            </a:r>
            <a:r>
              <a:rPr lang="en-US" sz="2800" dirty="0" smtClean="0"/>
              <a:t> 16.23</a:t>
            </a:r>
          </a:p>
          <a:p>
            <a:r>
              <a:rPr lang="en-US" sz="2800" dirty="0" smtClean="0"/>
              <a:t>         =  300.255 ml O</a:t>
            </a:r>
            <a:r>
              <a:rPr lang="en-US" sz="2400" dirty="0" smtClean="0"/>
              <a:t>2</a:t>
            </a:r>
            <a:r>
              <a:rPr lang="en-US" sz="2800" dirty="0" smtClean="0"/>
              <a:t>/ </a:t>
            </a:r>
            <a:r>
              <a:rPr lang="en-US" sz="2800" dirty="0" err="1" smtClean="0"/>
              <a:t>mim</a:t>
            </a:r>
            <a:endParaRPr lang="en-GB" sz="2800" dirty="0" smtClean="0"/>
          </a:p>
          <a:p>
            <a:endParaRPr lang="en-GB" sz="2800" dirty="0"/>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ستطيل 9"/>
          <p:cNvSpPr/>
          <p:nvPr/>
        </p:nvSpPr>
        <p:spPr>
          <a:xfrm>
            <a:off x="190500" y="1317536"/>
            <a:ext cx="8737600" cy="1292662"/>
          </a:xfrm>
          <a:prstGeom prst="rect">
            <a:avLst/>
          </a:prstGeom>
        </p:spPr>
        <p:txBody>
          <a:bodyPr wrap="square">
            <a:spAutoFit/>
          </a:bodyPr>
          <a:lstStyle/>
          <a:p>
            <a:r>
              <a:rPr lang="en-GB" sz="2600" dirty="0" smtClean="0"/>
              <a:t>The relationship in blood between oxygen saturation (SO</a:t>
            </a:r>
            <a:r>
              <a:rPr lang="en-GB" sz="2000" dirty="0" smtClean="0"/>
              <a:t>2</a:t>
            </a:r>
            <a:r>
              <a:rPr lang="en-GB" sz="2600" dirty="0" smtClean="0"/>
              <a:t>) and partial pressure (pO</a:t>
            </a:r>
            <a:r>
              <a:rPr lang="en-GB" dirty="0" smtClean="0"/>
              <a:t>2</a:t>
            </a:r>
            <a:r>
              <a:rPr lang="en-GB" sz="2600" dirty="0" smtClean="0"/>
              <a:t>) is described graphically by the oxygen–haemoglobin dissociation curve. (sigmoid (</a:t>
            </a:r>
            <a:r>
              <a:rPr lang="en-GB" sz="2600" dirty="0" err="1" smtClean="0"/>
              <a:t>s­shaped</a:t>
            </a:r>
            <a:r>
              <a:rPr lang="en-GB" sz="2600" dirty="0" smtClean="0"/>
              <a:t>)) </a:t>
            </a:r>
            <a:endParaRPr lang="en-GB" sz="2600" dirty="0"/>
          </a:p>
        </p:txBody>
      </p:sp>
      <p:sp>
        <p:nvSpPr>
          <p:cNvPr id="11" name="مستطيل 10"/>
          <p:cNvSpPr/>
          <p:nvPr/>
        </p:nvSpPr>
        <p:spPr>
          <a:xfrm>
            <a:off x="652032" y="729734"/>
            <a:ext cx="6515245" cy="553998"/>
          </a:xfrm>
          <a:prstGeom prst="rect">
            <a:avLst/>
          </a:prstGeom>
        </p:spPr>
        <p:txBody>
          <a:bodyPr wrap="none">
            <a:spAutoFit/>
          </a:bodyPr>
          <a:lstStyle/>
          <a:p>
            <a:r>
              <a:rPr lang="en-GB" sz="3000" dirty="0" smtClean="0">
                <a:solidFill>
                  <a:srgbClr val="0070C0"/>
                </a:solidFill>
              </a:rPr>
              <a:t>Oxygen-Haemoglobin Dissociation Curve</a:t>
            </a:r>
            <a:endParaRPr lang="en-GB" sz="3000" dirty="0">
              <a:solidFill>
                <a:srgbClr val="0070C0"/>
              </a:solidFill>
            </a:endParaRPr>
          </a:p>
        </p:txBody>
      </p:sp>
      <p:pic>
        <p:nvPicPr>
          <p:cNvPr id="2050" name="Picture 2"/>
          <p:cNvPicPr>
            <a:picLocks noChangeAspect="1" noChangeArrowheads="1"/>
          </p:cNvPicPr>
          <p:nvPr/>
        </p:nvPicPr>
        <p:blipFill>
          <a:blip r:embed="rId5" cstate="print"/>
          <a:srcRect/>
          <a:stretch>
            <a:fillRect/>
          </a:stretch>
        </p:blipFill>
        <p:spPr bwMode="auto">
          <a:xfrm>
            <a:off x="2205039" y="2572427"/>
            <a:ext cx="3890962" cy="3710897"/>
          </a:xfrm>
          <a:prstGeom prst="rect">
            <a:avLst/>
          </a:prstGeom>
          <a:noFill/>
          <a:ln w="9525">
            <a:noFill/>
            <a:miter lim="800000"/>
            <a:headEnd/>
            <a:tailEnd/>
          </a:ln>
        </p:spPr>
      </p:pic>
      <p:sp>
        <p:nvSpPr>
          <p:cNvPr id="12" name="مربع نص 11"/>
          <p:cNvSpPr txBox="1"/>
          <p:nvPr/>
        </p:nvSpPr>
        <p:spPr>
          <a:xfrm>
            <a:off x="165100" y="3365500"/>
            <a:ext cx="1955800" cy="1938992"/>
          </a:xfrm>
          <a:prstGeom prst="rect">
            <a:avLst/>
          </a:prstGeom>
          <a:noFill/>
        </p:spPr>
        <p:txBody>
          <a:bodyPr wrap="square" rtlCol="0">
            <a:spAutoFit/>
          </a:bodyPr>
          <a:lstStyle/>
          <a:p>
            <a:r>
              <a:rPr lang="en-US" sz="2000" b="1" dirty="0" smtClean="0">
                <a:solidFill>
                  <a:srgbClr val="002060"/>
                </a:solidFill>
              </a:rPr>
              <a:t>Y -axis is represent the percentage</a:t>
            </a:r>
          </a:p>
          <a:p>
            <a:r>
              <a:rPr lang="en-US" sz="2000" b="1" dirty="0" smtClean="0">
                <a:solidFill>
                  <a:srgbClr val="002060"/>
                </a:solidFill>
              </a:rPr>
              <a:t> of oxygen that</a:t>
            </a:r>
          </a:p>
          <a:p>
            <a:r>
              <a:rPr lang="en-US" sz="2000" b="1" dirty="0" smtClean="0">
                <a:solidFill>
                  <a:srgbClr val="002060"/>
                </a:solidFill>
              </a:rPr>
              <a:t> bonds to </a:t>
            </a:r>
            <a:r>
              <a:rPr lang="en-US" sz="2000" b="1" dirty="0" err="1" smtClean="0">
                <a:solidFill>
                  <a:srgbClr val="002060"/>
                </a:solidFill>
              </a:rPr>
              <a:t>haemoglobin</a:t>
            </a:r>
            <a:endParaRPr lang="en-GB" sz="2000" b="1" dirty="0">
              <a:solidFill>
                <a:srgbClr val="002060"/>
              </a:solidFill>
            </a:endParaRPr>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grpSp>
        <p:nvGrpSpPr>
          <p:cNvPr id="19" name="مجموعة 18"/>
          <p:cNvGrpSpPr/>
          <p:nvPr/>
        </p:nvGrpSpPr>
        <p:grpSpPr>
          <a:xfrm>
            <a:off x="108965" y="1003300"/>
            <a:ext cx="9154041" cy="4152900"/>
            <a:chOff x="122238" y="965200"/>
            <a:chExt cx="9154041" cy="4152900"/>
          </a:xfrm>
        </p:grpSpPr>
        <p:sp>
          <p:nvSpPr>
            <p:cNvPr id="10" name="مربع نص 9"/>
            <p:cNvSpPr txBox="1"/>
            <p:nvPr/>
          </p:nvSpPr>
          <p:spPr>
            <a:xfrm>
              <a:off x="4991645" y="1028700"/>
              <a:ext cx="4284634" cy="1569660"/>
            </a:xfrm>
            <a:prstGeom prst="rect">
              <a:avLst/>
            </a:prstGeom>
            <a:noFill/>
          </p:spPr>
          <p:txBody>
            <a:bodyPr wrap="none" rtlCol="0">
              <a:spAutoFit/>
            </a:bodyPr>
            <a:lstStyle/>
            <a:p>
              <a:r>
                <a:rPr lang="en-US" sz="2000" b="1" dirty="0" smtClean="0">
                  <a:solidFill>
                    <a:srgbClr val="002060"/>
                  </a:solidFill>
                </a:rPr>
                <a:t>In this curve two main areas</a:t>
              </a:r>
            </a:p>
            <a:p>
              <a:r>
                <a:rPr lang="en-US" sz="2000" b="1" dirty="0" smtClean="0">
                  <a:solidFill>
                    <a:srgbClr val="002060"/>
                  </a:solidFill>
                </a:rPr>
                <a:t> can be represented </a:t>
              </a:r>
            </a:p>
            <a:p>
              <a:r>
                <a:rPr lang="en-US" sz="2000" b="1" dirty="0" smtClean="0">
                  <a:solidFill>
                    <a:srgbClr val="002060"/>
                  </a:solidFill>
                </a:rPr>
                <a:t>First , about ( 0 to 60) mm Hg of P</a:t>
              </a:r>
              <a:r>
                <a:rPr lang="en-US" b="1" dirty="0" smtClean="0">
                  <a:solidFill>
                    <a:srgbClr val="002060"/>
                  </a:solidFill>
                </a:rPr>
                <a:t>A</a:t>
              </a:r>
              <a:r>
                <a:rPr lang="en-US" sz="2000" b="1" dirty="0" smtClean="0">
                  <a:solidFill>
                    <a:srgbClr val="002060"/>
                  </a:solidFill>
                </a:rPr>
                <a:t>O</a:t>
              </a:r>
              <a:r>
                <a:rPr lang="en-US" b="1" dirty="0" smtClean="0">
                  <a:solidFill>
                    <a:srgbClr val="002060"/>
                  </a:solidFill>
                </a:rPr>
                <a:t>2. </a:t>
              </a:r>
            </a:p>
            <a:p>
              <a:r>
                <a:rPr lang="en-US" b="1" dirty="0" smtClean="0">
                  <a:solidFill>
                    <a:srgbClr val="002060"/>
                  </a:solidFill>
                </a:rPr>
                <a:t>As the PaO</a:t>
              </a:r>
              <a:r>
                <a:rPr lang="en-US" sz="1600" b="1" dirty="0" smtClean="0">
                  <a:solidFill>
                    <a:srgbClr val="002060"/>
                  </a:solidFill>
                </a:rPr>
                <a:t>2</a:t>
              </a:r>
              <a:r>
                <a:rPr lang="en-US" b="1" dirty="0" smtClean="0">
                  <a:solidFill>
                    <a:srgbClr val="002060"/>
                  </a:solidFill>
                </a:rPr>
                <a:t> increase the SaO2 % increase</a:t>
              </a:r>
              <a:r>
                <a:rPr lang="en-US" dirty="0" smtClean="0">
                  <a:solidFill>
                    <a:srgbClr val="002060"/>
                  </a:solidFill>
                </a:rPr>
                <a:t> </a:t>
              </a:r>
            </a:p>
            <a:p>
              <a:r>
                <a:rPr lang="en-US" dirty="0" smtClean="0">
                  <a:solidFill>
                    <a:srgbClr val="002060"/>
                  </a:solidFill>
                </a:rPr>
                <a:t> </a:t>
              </a:r>
              <a:endParaRPr lang="en-GB" dirty="0">
                <a:solidFill>
                  <a:srgbClr val="002060"/>
                </a:solidFill>
              </a:endParaRPr>
            </a:p>
          </p:txBody>
        </p:sp>
        <p:grpSp>
          <p:nvGrpSpPr>
            <p:cNvPr id="14" name="مجموعة 13"/>
            <p:cNvGrpSpPr/>
            <p:nvPr/>
          </p:nvGrpSpPr>
          <p:grpSpPr>
            <a:xfrm>
              <a:off x="122238" y="965200"/>
              <a:ext cx="9021762" cy="4152900"/>
              <a:chOff x="122238" y="927100"/>
              <a:chExt cx="9021762" cy="4152900"/>
            </a:xfrm>
          </p:grpSpPr>
          <p:pic>
            <p:nvPicPr>
              <p:cNvPr id="3075" name="Picture 3"/>
              <p:cNvPicPr>
                <a:picLocks noChangeAspect="1" noChangeArrowheads="1"/>
              </p:cNvPicPr>
              <p:nvPr/>
            </p:nvPicPr>
            <p:blipFill>
              <a:blip r:embed="rId5" cstate="print"/>
              <a:srcRect/>
              <a:stretch>
                <a:fillRect/>
              </a:stretch>
            </p:blipFill>
            <p:spPr bwMode="auto">
              <a:xfrm>
                <a:off x="122238" y="1117600"/>
                <a:ext cx="4886325" cy="3962400"/>
              </a:xfrm>
              <a:prstGeom prst="rect">
                <a:avLst/>
              </a:prstGeom>
              <a:noFill/>
              <a:ln w="9525">
                <a:noFill/>
                <a:miter lim="800000"/>
                <a:headEnd/>
                <a:tailEnd/>
              </a:ln>
            </p:spPr>
          </p:pic>
          <p:sp>
            <p:nvSpPr>
              <p:cNvPr id="11" name="وسيلة شرح خطية 1 10"/>
              <p:cNvSpPr/>
              <p:nvPr/>
            </p:nvSpPr>
            <p:spPr>
              <a:xfrm>
                <a:off x="4978400" y="927100"/>
                <a:ext cx="4165600" cy="1447800"/>
              </a:xfrm>
              <a:prstGeom prst="borderCallout1">
                <a:avLst>
                  <a:gd name="adj1" fmla="val 49452"/>
                  <a:gd name="adj2" fmla="val -1626"/>
                  <a:gd name="adj3" fmla="val 143202"/>
                  <a:gd name="adj4" fmla="val -438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قوس كبير أيسر 17"/>
            <p:cNvSpPr/>
            <p:nvPr/>
          </p:nvSpPr>
          <p:spPr>
            <a:xfrm rot="10258840">
              <a:off x="2367124" y="2093963"/>
              <a:ext cx="863600" cy="20869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6" name="مجموعة 25"/>
          <p:cNvGrpSpPr/>
          <p:nvPr/>
        </p:nvGrpSpPr>
        <p:grpSpPr>
          <a:xfrm>
            <a:off x="3150403" y="1470464"/>
            <a:ext cx="4605636" cy="4909468"/>
            <a:chOff x="3125003" y="1483164"/>
            <a:chExt cx="4605636" cy="4909468"/>
          </a:xfrm>
        </p:grpSpPr>
        <p:sp>
          <p:nvSpPr>
            <p:cNvPr id="20" name="وسيلة شرح على شكل سحابة 19"/>
            <p:cNvSpPr/>
            <p:nvPr/>
          </p:nvSpPr>
          <p:spPr>
            <a:xfrm rot="6875330">
              <a:off x="5127126" y="3789119"/>
              <a:ext cx="3039745" cy="216728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قوس كبير أيسر 20"/>
            <p:cNvSpPr/>
            <p:nvPr/>
          </p:nvSpPr>
          <p:spPr>
            <a:xfrm rot="15333986">
              <a:off x="3492629" y="1115538"/>
              <a:ext cx="814050" cy="1549301"/>
            </a:xfrm>
            <a:prstGeom prst="leftBrace">
              <a:avLst>
                <a:gd name="adj1" fmla="val 0"/>
                <a:gd name="adj2" fmla="val 496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3" name="رابط كسهم مستقيم 22"/>
            <p:cNvCxnSpPr>
              <a:stCxn id="20" idx="4"/>
              <a:endCxn id="21" idx="1"/>
            </p:cNvCxnSpPr>
            <p:nvPr/>
          </p:nvCxnSpPr>
          <p:spPr>
            <a:xfrm flipH="1" flipV="1">
              <a:off x="3995676" y="2285765"/>
              <a:ext cx="1683113" cy="14475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مربع نص 26"/>
          <p:cNvSpPr txBox="1"/>
          <p:nvPr/>
        </p:nvSpPr>
        <p:spPr>
          <a:xfrm>
            <a:off x="6083300" y="3784600"/>
            <a:ext cx="1346200" cy="2308324"/>
          </a:xfrm>
          <a:prstGeom prst="rect">
            <a:avLst/>
          </a:prstGeom>
          <a:noFill/>
        </p:spPr>
        <p:txBody>
          <a:bodyPr wrap="square" rtlCol="0">
            <a:spAutoFit/>
          </a:bodyPr>
          <a:lstStyle/>
          <a:p>
            <a:r>
              <a:rPr lang="en-US" b="1" dirty="0" smtClean="0">
                <a:solidFill>
                  <a:srgbClr val="002060"/>
                </a:solidFill>
              </a:rPr>
              <a:t>Second (</a:t>
            </a:r>
            <a:r>
              <a:rPr lang="en-GB" b="1" dirty="0" smtClean="0">
                <a:solidFill>
                  <a:srgbClr val="002060"/>
                </a:solidFill>
              </a:rPr>
              <a:t> 60  and above)  plateau phase, the change in PaO</a:t>
            </a:r>
            <a:r>
              <a:rPr lang="en-GB" sz="1600" b="1" dirty="0" smtClean="0">
                <a:solidFill>
                  <a:srgbClr val="002060"/>
                </a:solidFill>
              </a:rPr>
              <a:t>2</a:t>
            </a:r>
            <a:r>
              <a:rPr lang="en-GB" b="1" dirty="0" smtClean="0">
                <a:solidFill>
                  <a:srgbClr val="002060"/>
                </a:solidFill>
              </a:rPr>
              <a:t> will not change SaO</a:t>
            </a:r>
            <a:r>
              <a:rPr lang="en-GB" sz="1600" b="1" dirty="0" smtClean="0">
                <a:solidFill>
                  <a:srgbClr val="002060"/>
                </a:solidFill>
              </a:rPr>
              <a:t>2</a:t>
            </a:r>
            <a:endParaRPr lang="en-GB" b="1" dirty="0">
              <a:solidFill>
                <a:srgbClr val="002060"/>
              </a:solidFill>
            </a:endParaRPr>
          </a:p>
        </p:txBody>
      </p:sp>
      <p:grpSp>
        <p:nvGrpSpPr>
          <p:cNvPr id="63" name="مجموعة 62"/>
          <p:cNvGrpSpPr/>
          <p:nvPr/>
        </p:nvGrpSpPr>
        <p:grpSpPr>
          <a:xfrm>
            <a:off x="1168400" y="1320800"/>
            <a:ext cx="3568700" cy="266700"/>
            <a:chOff x="1168400" y="1320800"/>
            <a:chExt cx="3568700" cy="266700"/>
          </a:xfrm>
        </p:grpSpPr>
        <p:cxnSp>
          <p:nvCxnSpPr>
            <p:cNvPr id="33" name="رابط كسهم مستقيم 32"/>
            <p:cNvCxnSpPr/>
            <p:nvPr/>
          </p:nvCxnSpPr>
          <p:spPr>
            <a:xfrm flipH="1">
              <a:off x="1168400" y="1587500"/>
              <a:ext cx="18288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رابط كسهم مستقيم 60"/>
            <p:cNvCxnSpPr/>
            <p:nvPr/>
          </p:nvCxnSpPr>
          <p:spPr>
            <a:xfrm>
              <a:off x="1270000" y="1320800"/>
              <a:ext cx="3467100"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ربع نص 9"/>
          <p:cNvSpPr txBox="1"/>
          <p:nvPr/>
        </p:nvSpPr>
        <p:spPr>
          <a:xfrm>
            <a:off x="152400" y="800100"/>
            <a:ext cx="2586477" cy="461665"/>
          </a:xfrm>
          <a:prstGeom prst="rect">
            <a:avLst/>
          </a:prstGeom>
          <a:noFill/>
        </p:spPr>
        <p:txBody>
          <a:bodyPr wrap="none" rtlCol="0">
            <a:spAutoFit/>
          </a:bodyPr>
          <a:lstStyle/>
          <a:p>
            <a:r>
              <a:rPr lang="en-GB" sz="2400" dirty="0" smtClean="0">
                <a:solidFill>
                  <a:srgbClr val="FF0000"/>
                </a:solidFill>
              </a:rPr>
              <a:t>At normal situation</a:t>
            </a:r>
            <a:endParaRPr lang="en-GB" sz="2400" dirty="0">
              <a:solidFill>
                <a:srgbClr val="FF0000"/>
              </a:solidFill>
            </a:endParaRPr>
          </a:p>
        </p:txBody>
      </p:sp>
      <p:pic>
        <p:nvPicPr>
          <p:cNvPr id="4100" name="Picture 4"/>
          <p:cNvPicPr>
            <a:picLocks noChangeAspect="1" noChangeArrowheads="1"/>
          </p:cNvPicPr>
          <p:nvPr/>
        </p:nvPicPr>
        <p:blipFill>
          <a:blip r:embed="rId5" cstate="print"/>
          <a:srcRect/>
          <a:stretch>
            <a:fillRect/>
          </a:stretch>
        </p:blipFill>
        <p:spPr bwMode="auto">
          <a:xfrm>
            <a:off x="219075" y="1517650"/>
            <a:ext cx="4895850" cy="4000500"/>
          </a:xfrm>
          <a:prstGeom prst="rect">
            <a:avLst/>
          </a:prstGeom>
          <a:noFill/>
          <a:ln w="9525">
            <a:noFill/>
            <a:miter lim="800000"/>
            <a:headEnd/>
            <a:tailEnd/>
          </a:ln>
        </p:spPr>
      </p:pic>
      <p:grpSp>
        <p:nvGrpSpPr>
          <p:cNvPr id="17" name="مجموعة 16"/>
          <p:cNvGrpSpPr/>
          <p:nvPr/>
        </p:nvGrpSpPr>
        <p:grpSpPr>
          <a:xfrm>
            <a:off x="5740400" y="5448300"/>
            <a:ext cx="2882900" cy="914400"/>
            <a:chOff x="5740400" y="5448300"/>
            <a:chExt cx="2882900" cy="914400"/>
          </a:xfrm>
        </p:grpSpPr>
        <p:sp>
          <p:nvSpPr>
            <p:cNvPr id="11" name="مربع نص 10"/>
            <p:cNvSpPr txBox="1"/>
            <p:nvPr/>
          </p:nvSpPr>
          <p:spPr>
            <a:xfrm>
              <a:off x="5778500" y="5651500"/>
              <a:ext cx="2423933" cy="646331"/>
            </a:xfrm>
            <a:prstGeom prst="rect">
              <a:avLst/>
            </a:prstGeom>
            <a:noFill/>
          </p:spPr>
          <p:txBody>
            <a:bodyPr wrap="none" rtlCol="0">
              <a:spAutoFit/>
            </a:bodyPr>
            <a:lstStyle/>
            <a:p>
              <a:r>
                <a:rPr lang="en-GB" b="1" dirty="0" smtClean="0">
                  <a:solidFill>
                    <a:srgbClr val="FF0000"/>
                  </a:solidFill>
                </a:rPr>
                <a:t>PaO</a:t>
              </a:r>
              <a:r>
                <a:rPr lang="en-GB" sz="1600" b="1" dirty="0" smtClean="0">
                  <a:solidFill>
                    <a:srgbClr val="FF0000"/>
                  </a:solidFill>
                </a:rPr>
                <a:t>2</a:t>
              </a:r>
              <a:r>
                <a:rPr lang="en-GB" b="1" dirty="0" smtClean="0">
                  <a:solidFill>
                    <a:srgbClr val="FF0000"/>
                  </a:solidFill>
                </a:rPr>
                <a:t> (100) in lung</a:t>
              </a:r>
            </a:p>
            <a:p>
              <a:r>
                <a:rPr lang="en-GB" b="1" dirty="0" smtClean="0">
                  <a:solidFill>
                    <a:srgbClr val="FF0000"/>
                  </a:solidFill>
                </a:rPr>
                <a:t>Systemic arterial blood </a:t>
              </a:r>
              <a:endParaRPr lang="en-GB" b="1" dirty="0">
                <a:solidFill>
                  <a:srgbClr val="FF0000"/>
                </a:solidFill>
              </a:endParaRPr>
            </a:p>
          </p:txBody>
        </p:sp>
        <p:sp>
          <p:nvSpPr>
            <p:cNvPr id="15" name="وسيلة شرح خطية 1 14"/>
            <p:cNvSpPr/>
            <p:nvPr/>
          </p:nvSpPr>
          <p:spPr>
            <a:xfrm>
              <a:off x="5740400" y="5448300"/>
              <a:ext cx="2882900" cy="914400"/>
            </a:xfrm>
            <a:prstGeom prst="borderCallout1">
              <a:avLst>
                <a:gd name="adj1" fmla="val 18750"/>
                <a:gd name="adj2" fmla="val -8333"/>
                <a:gd name="adj3" fmla="val -76153"/>
                <a:gd name="adj4" fmla="val -49166"/>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مجموعة 20"/>
          <p:cNvGrpSpPr/>
          <p:nvPr/>
        </p:nvGrpSpPr>
        <p:grpSpPr>
          <a:xfrm>
            <a:off x="1689100" y="5676900"/>
            <a:ext cx="3104405" cy="609600"/>
            <a:chOff x="1689100" y="5676900"/>
            <a:chExt cx="3104405" cy="609600"/>
          </a:xfrm>
        </p:grpSpPr>
        <p:sp>
          <p:nvSpPr>
            <p:cNvPr id="19" name="مربع نص 18"/>
            <p:cNvSpPr txBox="1"/>
            <p:nvPr/>
          </p:nvSpPr>
          <p:spPr>
            <a:xfrm>
              <a:off x="1778000" y="5791200"/>
              <a:ext cx="3015505" cy="369332"/>
            </a:xfrm>
            <a:prstGeom prst="rect">
              <a:avLst/>
            </a:prstGeom>
            <a:noFill/>
          </p:spPr>
          <p:txBody>
            <a:bodyPr wrap="none" rtlCol="0">
              <a:spAutoFit/>
            </a:bodyPr>
            <a:lstStyle/>
            <a:p>
              <a:r>
                <a:rPr lang="en-GB" b="1" dirty="0" smtClean="0">
                  <a:solidFill>
                    <a:srgbClr val="FF0000"/>
                  </a:solidFill>
                </a:rPr>
                <a:t>PaO2 (40) at tissue (restating)</a:t>
              </a:r>
              <a:endParaRPr lang="en-GB" b="1" dirty="0">
                <a:solidFill>
                  <a:srgbClr val="FF0000"/>
                </a:solidFill>
              </a:endParaRPr>
            </a:p>
          </p:txBody>
        </p:sp>
        <p:sp>
          <p:nvSpPr>
            <p:cNvPr id="20" name="وسيلة شرح خطية 1 19"/>
            <p:cNvSpPr/>
            <p:nvPr/>
          </p:nvSpPr>
          <p:spPr>
            <a:xfrm>
              <a:off x="1689100" y="5676900"/>
              <a:ext cx="3098800" cy="609600"/>
            </a:xfrm>
            <a:prstGeom prst="borderCallout1">
              <a:avLst>
                <a:gd name="adj1" fmla="val -5250"/>
                <a:gd name="adj2" fmla="val 50862"/>
                <a:gd name="adj3" fmla="val -137750"/>
                <a:gd name="adj4" fmla="val 258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مربع نص 17"/>
          <p:cNvSpPr txBox="1"/>
          <p:nvPr/>
        </p:nvSpPr>
        <p:spPr>
          <a:xfrm>
            <a:off x="419100" y="1727200"/>
            <a:ext cx="689612" cy="369332"/>
          </a:xfrm>
          <a:prstGeom prst="rect">
            <a:avLst/>
          </a:prstGeom>
          <a:noFill/>
        </p:spPr>
        <p:txBody>
          <a:bodyPr wrap="none" rtlCol="0">
            <a:spAutoFit/>
          </a:bodyPr>
          <a:lstStyle/>
          <a:p>
            <a:r>
              <a:rPr lang="en-US" dirty="0" smtClean="0">
                <a:solidFill>
                  <a:srgbClr val="FF0000"/>
                </a:solidFill>
              </a:rPr>
              <a:t>98 % </a:t>
            </a:r>
            <a:endParaRPr lang="en-GB" dirty="0">
              <a:solidFill>
                <a:srgbClr val="FF0000"/>
              </a:solidFill>
            </a:endParaRPr>
          </a:p>
        </p:txBody>
      </p:sp>
      <p:sp>
        <p:nvSpPr>
          <p:cNvPr id="22" name="مربع نص 21"/>
          <p:cNvSpPr txBox="1"/>
          <p:nvPr/>
        </p:nvSpPr>
        <p:spPr>
          <a:xfrm>
            <a:off x="457200" y="2349500"/>
            <a:ext cx="689612" cy="369332"/>
          </a:xfrm>
          <a:prstGeom prst="rect">
            <a:avLst/>
          </a:prstGeom>
          <a:noFill/>
        </p:spPr>
        <p:txBody>
          <a:bodyPr wrap="none" rtlCol="0">
            <a:spAutoFit/>
          </a:bodyPr>
          <a:lstStyle/>
          <a:p>
            <a:r>
              <a:rPr lang="en-US" dirty="0" smtClean="0">
                <a:solidFill>
                  <a:srgbClr val="FF0000"/>
                </a:solidFill>
              </a:rPr>
              <a:t>78 % </a:t>
            </a:r>
            <a:endParaRPr lang="en-GB" dirty="0">
              <a:solidFill>
                <a:srgbClr val="FF0000"/>
              </a:solidFill>
            </a:endParaRPr>
          </a:p>
        </p:txBody>
      </p:sp>
      <p:sp>
        <p:nvSpPr>
          <p:cNvPr id="23" name="وسيلة شرح خطية 1 22"/>
          <p:cNvSpPr/>
          <p:nvPr/>
        </p:nvSpPr>
        <p:spPr>
          <a:xfrm>
            <a:off x="292100" y="4889500"/>
            <a:ext cx="1041400" cy="1282700"/>
          </a:xfrm>
          <a:prstGeom prst="borderCallout1">
            <a:avLst>
              <a:gd name="adj1" fmla="val -5012"/>
              <a:gd name="adj2" fmla="val 46545"/>
              <a:gd name="adj3" fmla="val -195928"/>
              <a:gd name="adj4" fmla="val 777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systemic venous blood</a:t>
            </a:r>
            <a:endParaRPr lang="en-GB" b="1" dirty="0">
              <a:solidFill>
                <a:srgbClr val="0070C0"/>
              </a:solidFill>
            </a:endParaRPr>
          </a:p>
        </p:txBody>
      </p:sp>
      <p:sp>
        <p:nvSpPr>
          <p:cNvPr id="29" name="مربع نص 28"/>
          <p:cNvSpPr txBox="1"/>
          <p:nvPr/>
        </p:nvSpPr>
        <p:spPr>
          <a:xfrm>
            <a:off x="5257800" y="4546600"/>
            <a:ext cx="3936153" cy="615553"/>
          </a:xfrm>
          <a:prstGeom prst="rect">
            <a:avLst/>
          </a:prstGeom>
          <a:noFill/>
        </p:spPr>
        <p:txBody>
          <a:bodyPr wrap="square" rtlCol="0">
            <a:spAutoFit/>
          </a:bodyPr>
          <a:lstStyle/>
          <a:p>
            <a:r>
              <a:rPr lang="en-GB" sz="1600" b="1" dirty="0" smtClean="0">
                <a:solidFill>
                  <a:srgbClr val="0070C0"/>
                </a:solidFill>
              </a:rPr>
              <a:t>unload oxygen for tissues cells equal to = </a:t>
            </a:r>
          </a:p>
          <a:p>
            <a:pPr algn="ctr"/>
            <a:r>
              <a:rPr lang="en-GB" b="1" dirty="0" smtClean="0">
                <a:solidFill>
                  <a:srgbClr val="0070C0"/>
                </a:solidFill>
              </a:rPr>
              <a:t> 98 % - 78 = 20 %</a:t>
            </a:r>
            <a:endParaRPr lang="en-GB" b="1" dirty="0">
              <a:solidFill>
                <a:srgbClr val="0070C0"/>
              </a:solidFill>
            </a:endParaRPr>
          </a:p>
        </p:txBody>
      </p:sp>
      <p:grpSp>
        <p:nvGrpSpPr>
          <p:cNvPr id="30" name="مجموعة 29"/>
          <p:cNvGrpSpPr/>
          <p:nvPr/>
        </p:nvGrpSpPr>
        <p:grpSpPr>
          <a:xfrm>
            <a:off x="1231900" y="800100"/>
            <a:ext cx="7581900" cy="3530600"/>
            <a:chOff x="1231900" y="800100"/>
            <a:chExt cx="7581900" cy="3530600"/>
          </a:xfrm>
        </p:grpSpPr>
        <p:pic>
          <p:nvPicPr>
            <p:cNvPr id="1026" name="Picture 2"/>
            <p:cNvPicPr>
              <a:picLocks noChangeAspect="1" noChangeArrowheads="1"/>
            </p:cNvPicPr>
            <p:nvPr/>
          </p:nvPicPr>
          <p:blipFill>
            <a:blip r:embed="rId6" cstate="print"/>
            <a:srcRect/>
            <a:stretch>
              <a:fillRect/>
            </a:stretch>
          </p:blipFill>
          <p:spPr bwMode="auto">
            <a:xfrm>
              <a:off x="5180013" y="800100"/>
              <a:ext cx="3609975" cy="1524000"/>
            </a:xfrm>
            <a:prstGeom prst="rect">
              <a:avLst/>
            </a:prstGeom>
            <a:noFill/>
            <a:ln w="9525">
              <a:noFill/>
              <a:miter lim="800000"/>
              <a:headEnd/>
              <a:tailEnd/>
            </a:ln>
          </p:spPr>
        </p:pic>
        <p:sp>
          <p:nvSpPr>
            <p:cNvPr id="25" name="وسيلة شرح خطية 1 24"/>
            <p:cNvSpPr/>
            <p:nvPr/>
          </p:nvSpPr>
          <p:spPr>
            <a:xfrm>
              <a:off x="5168900" y="2501900"/>
              <a:ext cx="1193800" cy="1358900"/>
            </a:xfrm>
            <a:prstGeom prst="borderCallout1">
              <a:avLst>
                <a:gd name="adj1" fmla="val -1705"/>
                <a:gd name="adj2" fmla="val 46986"/>
                <a:gd name="adj3" fmla="val -89496"/>
                <a:gd name="adj4" fmla="val 467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FF0000"/>
                </a:solidFill>
              </a:endParaRPr>
            </a:p>
            <a:p>
              <a:pPr algn="ctr"/>
              <a:r>
                <a:rPr lang="en-US" b="1" dirty="0" smtClean="0">
                  <a:solidFill>
                    <a:srgbClr val="FF0000"/>
                  </a:solidFill>
                </a:rPr>
                <a:t>98 % SaO</a:t>
              </a:r>
              <a:r>
                <a:rPr lang="en-US" sz="1600" b="1" dirty="0" smtClean="0">
                  <a:solidFill>
                    <a:srgbClr val="FF0000"/>
                  </a:solidFill>
                </a:rPr>
                <a:t>2</a:t>
              </a:r>
            </a:p>
            <a:p>
              <a:pPr algn="ctr"/>
              <a:r>
                <a:rPr lang="en-US" sz="1600" b="1" dirty="0" smtClean="0">
                  <a:solidFill>
                    <a:srgbClr val="FF0000"/>
                  </a:solidFill>
                </a:rPr>
                <a:t>arterial blood</a:t>
              </a:r>
              <a:r>
                <a:rPr lang="en-US" b="1" dirty="0" smtClean="0">
                  <a:solidFill>
                    <a:srgbClr val="FF0000"/>
                  </a:solidFill>
                </a:rPr>
                <a:t> </a:t>
              </a:r>
              <a:endParaRPr lang="en-GB" b="1" dirty="0">
                <a:solidFill>
                  <a:srgbClr val="FF0000"/>
                </a:solidFill>
              </a:endParaRPr>
            </a:p>
          </p:txBody>
        </p:sp>
        <p:sp>
          <p:nvSpPr>
            <p:cNvPr id="26" name="وسيلة شرح خطية 1 25"/>
            <p:cNvSpPr/>
            <p:nvPr/>
          </p:nvSpPr>
          <p:spPr>
            <a:xfrm>
              <a:off x="6616700" y="2616200"/>
              <a:ext cx="850900" cy="1676400"/>
            </a:xfrm>
            <a:prstGeom prst="borderCallout1">
              <a:avLst>
                <a:gd name="adj1" fmla="val -4735"/>
                <a:gd name="adj2" fmla="val 51368"/>
                <a:gd name="adj3" fmla="val -31439"/>
                <a:gd name="adj4" fmla="val 325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Tissue  </a:t>
              </a:r>
            </a:p>
            <a:p>
              <a:pPr algn="ctr"/>
              <a:r>
                <a:rPr lang="en-US" b="1" dirty="0" smtClean="0">
                  <a:solidFill>
                    <a:schemeClr val="tx1"/>
                  </a:solidFill>
                </a:rPr>
                <a:t>PaO2 40 mmHg</a:t>
              </a:r>
              <a:endParaRPr lang="en-GB" b="1" dirty="0">
                <a:solidFill>
                  <a:schemeClr val="tx1"/>
                </a:solidFill>
              </a:endParaRPr>
            </a:p>
          </p:txBody>
        </p:sp>
        <p:sp>
          <p:nvSpPr>
            <p:cNvPr id="27" name="وسيلة شرح خطية 1 26"/>
            <p:cNvSpPr/>
            <p:nvPr/>
          </p:nvSpPr>
          <p:spPr>
            <a:xfrm>
              <a:off x="7632700" y="3124200"/>
              <a:ext cx="1181100" cy="1206500"/>
            </a:xfrm>
            <a:prstGeom prst="borderCallout1">
              <a:avLst>
                <a:gd name="adj1" fmla="val -1705"/>
                <a:gd name="adj2" fmla="val 46986"/>
                <a:gd name="adj3" fmla="val -139854"/>
                <a:gd name="adj4" fmla="val 489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78 % SaO</a:t>
              </a:r>
              <a:r>
                <a:rPr lang="en-US" sz="1600" b="1" dirty="0" smtClean="0">
                  <a:solidFill>
                    <a:srgbClr val="FF0000"/>
                  </a:solidFill>
                </a:rPr>
                <a:t>2</a:t>
              </a:r>
            </a:p>
            <a:p>
              <a:pPr algn="ctr"/>
              <a:r>
                <a:rPr lang="en-US" sz="1600" b="1" dirty="0" smtClean="0">
                  <a:solidFill>
                    <a:srgbClr val="FF0000"/>
                  </a:solidFill>
                </a:rPr>
                <a:t>Venous blood</a:t>
              </a:r>
              <a:r>
                <a:rPr lang="en-US" b="1" dirty="0" smtClean="0">
                  <a:solidFill>
                    <a:srgbClr val="FF0000"/>
                  </a:solidFill>
                </a:rPr>
                <a:t> </a:t>
              </a:r>
              <a:endParaRPr lang="en-GB" b="1" dirty="0">
                <a:solidFill>
                  <a:srgbClr val="FF0000"/>
                </a:solidFill>
              </a:endParaRPr>
            </a:p>
          </p:txBody>
        </p:sp>
        <p:cxnSp>
          <p:nvCxnSpPr>
            <p:cNvPr id="28" name="رابط كسهم مستقيم 27"/>
            <p:cNvCxnSpPr>
              <a:stCxn id="25" idx="3"/>
            </p:cNvCxnSpPr>
            <p:nvPr/>
          </p:nvCxnSpPr>
          <p:spPr>
            <a:xfrm flipH="1" flipV="1">
              <a:off x="1231900" y="1739900"/>
              <a:ext cx="4533900" cy="76200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32" name="رابط مستقيم 31"/>
          <p:cNvCxnSpPr>
            <a:stCxn id="27" idx="3"/>
          </p:cNvCxnSpPr>
          <p:nvPr/>
        </p:nvCxnSpPr>
        <p:spPr>
          <a:xfrm flipH="1" flipV="1">
            <a:off x="1193800" y="2438400"/>
            <a:ext cx="7029450" cy="685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ربع نص 9"/>
          <p:cNvSpPr txBox="1"/>
          <p:nvPr/>
        </p:nvSpPr>
        <p:spPr>
          <a:xfrm>
            <a:off x="279400" y="850900"/>
            <a:ext cx="3011145" cy="400110"/>
          </a:xfrm>
          <a:prstGeom prst="rect">
            <a:avLst/>
          </a:prstGeom>
          <a:noFill/>
        </p:spPr>
        <p:txBody>
          <a:bodyPr wrap="none" rtlCol="0">
            <a:spAutoFit/>
          </a:bodyPr>
          <a:lstStyle/>
          <a:p>
            <a:r>
              <a:rPr lang="en-US" sz="2000" b="1" dirty="0" smtClean="0">
                <a:solidFill>
                  <a:srgbClr val="FF0000"/>
                </a:solidFill>
              </a:rPr>
              <a:t>Exercise ( some metabolic)</a:t>
            </a:r>
            <a:endParaRPr lang="en-GB" sz="2000" b="1" dirty="0">
              <a:solidFill>
                <a:srgbClr val="FF0000"/>
              </a:solidFill>
            </a:endParaRPr>
          </a:p>
        </p:txBody>
      </p:sp>
      <p:grpSp>
        <p:nvGrpSpPr>
          <p:cNvPr id="17" name="مجموعة 16"/>
          <p:cNvGrpSpPr/>
          <p:nvPr/>
        </p:nvGrpSpPr>
        <p:grpSpPr>
          <a:xfrm>
            <a:off x="361747" y="1355725"/>
            <a:ext cx="6369253" cy="4232275"/>
            <a:chOff x="393700" y="1355725"/>
            <a:chExt cx="7897813" cy="4705350"/>
          </a:xfrm>
        </p:grpSpPr>
        <p:pic>
          <p:nvPicPr>
            <p:cNvPr id="1026" name="Picture 2"/>
            <p:cNvPicPr>
              <a:picLocks noChangeAspect="1" noChangeArrowheads="1"/>
            </p:cNvPicPr>
            <p:nvPr/>
          </p:nvPicPr>
          <p:blipFill>
            <a:blip r:embed="rId5" cstate="print"/>
            <a:srcRect/>
            <a:stretch>
              <a:fillRect/>
            </a:stretch>
          </p:blipFill>
          <p:spPr bwMode="auto">
            <a:xfrm>
              <a:off x="2986088" y="1355725"/>
              <a:ext cx="5305425" cy="4705350"/>
            </a:xfrm>
            <a:prstGeom prst="rect">
              <a:avLst/>
            </a:prstGeom>
            <a:noFill/>
            <a:ln w="9525">
              <a:noFill/>
              <a:miter lim="800000"/>
              <a:headEnd/>
              <a:tailEnd/>
            </a:ln>
          </p:spPr>
        </p:pic>
        <p:sp>
          <p:nvSpPr>
            <p:cNvPr id="14" name="وسيلة شرح خطية 1 13"/>
            <p:cNvSpPr/>
            <p:nvPr/>
          </p:nvSpPr>
          <p:spPr>
            <a:xfrm>
              <a:off x="393700" y="4533899"/>
              <a:ext cx="1739900" cy="1273022"/>
            </a:xfrm>
            <a:prstGeom prst="borderCallout1">
              <a:avLst>
                <a:gd name="adj1" fmla="val -3831"/>
                <a:gd name="adj2" fmla="val 48548"/>
                <a:gd name="adj3" fmla="val -25554"/>
                <a:gd name="adj4" fmla="val 192098"/>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25 % SaO2</a:t>
              </a:r>
            </a:p>
            <a:p>
              <a:pPr algn="ctr"/>
              <a:r>
                <a:rPr lang="en-US" b="1" dirty="0" smtClean="0">
                  <a:solidFill>
                    <a:schemeClr val="tx1"/>
                  </a:solidFill>
                </a:rPr>
                <a:t>Venous blood (</a:t>
              </a:r>
              <a:r>
                <a:rPr lang="en-US" b="1" dirty="0" smtClean="0">
                  <a:solidFill>
                    <a:srgbClr val="FF0000"/>
                  </a:solidFill>
                </a:rPr>
                <a:t>Exercise )</a:t>
              </a:r>
              <a:endParaRPr lang="en-GB" dirty="0">
                <a:solidFill>
                  <a:schemeClr val="tx1"/>
                </a:solidFill>
              </a:endParaRPr>
            </a:p>
          </p:txBody>
        </p:sp>
        <p:sp>
          <p:nvSpPr>
            <p:cNvPr id="15" name="وسيلة شرح خطية 1 14"/>
            <p:cNvSpPr/>
            <p:nvPr/>
          </p:nvSpPr>
          <p:spPr>
            <a:xfrm>
              <a:off x="401827" y="2476499"/>
              <a:ext cx="2696463" cy="944214"/>
            </a:xfrm>
            <a:prstGeom prst="borderCallout1">
              <a:avLst>
                <a:gd name="adj1" fmla="val -3831"/>
                <a:gd name="adj2" fmla="val 48548"/>
                <a:gd name="adj3" fmla="val -73589"/>
                <a:gd name="adj4" fmla="val 126701"/>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98 % SaO2</a:t>
              </a:r>
            </a:p>
            <a:p>
              <a:pPr algn="ctr"/>
              <a:r>
                <a:rPr lang="en-US" b="1" dirty="0" smtClean="0">
                  <a:solidFill>
                    <a:schemeClr val="tx1"/>
                  </a:solidFill>
                </a:rPr>
                <a:t>arterial blood( lung) </a:t>
              </a:r>
              <a:endParaRPr lang="en-GB" dirty="0">
                <a:solidFill>
                  <a:schemeClr val="tx1"/>
                </a:solidFill>
              </a:endParaRPr>
            </a:p>
          </p:txBody>
        </p:sp>
      </p:grpSp>
      <p:sp>
        <p:nvSpPr>
          <p:cNvPr id="18" name="مستطيل 17"/>
          <p:cNvSpPr/>
          <p:nvPr/>
        </p:nvSpPr>
        <p:spPr>
          <a:xfrm>
            <a:off x="393700" y="5861735"/>
            <a:ext cx="7658100" cy="369332"/>
          </a:xfrm>
          <a:prstGeom prst="rect">
            <a:avLst/>
          </a:prstGeom>
        </p:spPr>
        <p:txBody>
          <a:bodyPr wrap="square">
            <a:spAutoFit/>
          </a:bodyPr>
          <a:lstStyle/>
          <a:p>
            <a:r>
              <a:rPr lang="en-GB" b="1" dirty="0" smtClean="0">
                <a:solidFill>
                  <a:srgbClr val="0070C0"/>
                </a:solidFill>
              </a:rPr>
              <a:t>unload oxygen for tissues cells equal to =  98 % - 25 = 73 %</a:t>
            </a:r>
            <a:endParaRPr lang="en-GB" b="1" dirty="0">
              <a:solidFill>
                <a:srgbClr val="0070C0"/>
              </a:solidFill>
            </a:endParaRPr>
          </a:p>
        </p:txBody>
      </p:sp>
      <p:sp>
        <p:nvSpPr>
          <p:cNvPr id="20" name="مربع نص 19"/>
          <p:cNvSpPr txBox="1"/>
          <p:nvPr/>
        </p:nvSpPr>
        <p:spPr>
          <a:xfrm>
            <a:off x="7023100" y="1612900"/>
            <a:ext cx="1930400" cy="2031325"/>
          </a:xfrm>
          <a:prstGeom prst="rect">
            <a:avLst/>
          </a:prstGeom>
          <a:noFill/>
        </p:spPr>
        <p:txBody>
          <a:bodyPr wrap="square" rtlCol="0">
            <a:spAutoFit/>
          </a:bodyPr>
          <a:lstStyle/>
          <a:p>
            <a:r>
              <a:rPr lang="en-GB" b="1" dirty="0" smtClean="0"/>
              <a:t>Increase:</a:t>
            </a:r>
          </a:p>
          <a:p>
            <a:r>
              <a:rPr lang="en-GB" b="1" dirty="0" smtClean="0">
                <a:solidFill>
                  <a:srgbClr val="0070C0"/>
                </a:solidFill>
              </a:rPr>
              <a:t>H</a:t>
            </a:r>
            <a:r>
              <a:rPr lang="en-GB" b="1" baseline="30000" dirty="0" smtClean="0">
                <a:solidFill>
                  <a:srgbClr val="0070C0"/>
                </a:solidFill>
              </a:rPr>
              <a:t>+</a:t>
            </a:r>
          </a:p>
          <a:p>
            <a:r>
              <a:rPr lang="en-GB" b="1" dirty="0" smtClean="0">
                <a:solidFill>
                  <a:srgbClr val="0070C0"/>
                </a:solidFill>
              </a:rPr>
              <a:t>BPG</a:t>
            </a:r>
          </a:p>
          <a:p>
            <a:r>
              <a:rPr lang="en-GB" b="1" dirty="0" smtClean="0">
                <a:solidFill>
                  <a:srgbClr val="0070C0"/>
                </a:solidFill>
              </a:rPr>
              <a:t>CO</a:t>
            </a:r>
            <a:r>
              <a:rPr lang="en-GB" sz="1200" b="1" dirty="0" smtClean="0">
                <a:solidFill>
                  <a:srgbClr val="0070C0"/>
                </a:solidFill>
              </a:rPr>
              <a:t>2 </a:t>
            </a:r>
          </a:p>
          <a:p>
            <a:r>
              <a:rPr lang="en-GB" b="1" dirty="0" smtClean="0">
                <a:solidFill>
                  <a:srgbClr val="0070C0"/>
                </a:solidFill>
              </a:rPr>
              <a:t>Temp.</a:t>
            </a:r>
          </a:p>
          <a:p>
            <a:r>
              <a:rPr lang="en-GB" b="1" dirty="0" smtClean="0">
                <a:solidFill>
                  <a:srgbClr val="FF0000"/>
                </a:solidFill>
              </a:rPr>
              <a:t>O</a:t>
            </a:r>
            <a:r>
              <a:rPr lang="en-GB" b="1" baseline="-25000" dirty="0" smtClean="0">
                <a:solidFill>
                  <a:srgbClr val="FF0000"/>
                </a:solidFill>
              </a:rPr>
              <a:t>2</a:t>
            </a:r>
            <a:r>
              <a:rPr lang="en-GB" b="1" dirty="0" smtClean="0">
                <a:solidFill>
                  <a:srgbClr val="FF0000"/>
                </a:solidFill>
              </a:rPr>
              <a:t> dissociation</a:t>
            </a:r>
          </a:p>
          <a:p>
            <a:endParaRPr lang="en-GB" dirty="0"/>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ستطيل 9"/>
          <p:cNvSpPr/>
          <p:nvPr/>
        </p:nvSpPr>
        <p:spPr>
          <a:xfrm>
            <a:off x="165100" y="870634"/>
            <a:ext cx="3175000" cy="1569660"/>
          </a:xfrm>
          <a:prstGeom prst="rect">
            <a:avLst/>
          </a:prstGeom>
        </p:spPr>
        <p:txBody>
          <a:bodyPr wrap="square">
            <a:spAutoFit/>
          </a:bodyPr>
          <a:lstStyle/>
          <a:p>
            <a:r>
              <a:rPr lang="en-GB" sz="3200" b="1" dirty="0" smtClean="0">
                <a:solidFill>
                  <a:srgbClr val="0070C0"/>
                </a:solidFill>
              </a:rPr>
              <a:t>Bohr Effect</a:t>
            </a:r>
          </a:p>
          <a:p>
            <a:endParaRPr lang="en-GB" sz="3200" b="1" dirty="0" smtClean="0">
              <a:solidFill>
                <a:srgbClr val="0070C0"/>
              </a:solidFill>
            </a:endParaRPr>
          </a:p>
          <a:p>
            <a:endParaRPr lang="en-GB" sz="3200" b="1" dirty="0" smtClean="0">
              <a:solidFill>
                <a:srgbClr val="0070C0"/>
              </a:solidFill>
            </a:endParaRPr>
          </a:p>
        </p:txBody>
      </p:sp>
      <p:pic>
        <p:nvPicPr>
          <p:cNvPr id="4099" name="Picture 3"/>
          <p:cNvPicPr>
            <a:picLocks noChangeAspect="1" noChangeArrowheads="1"/>
          </p:cNvPicPr>
          <p:nvPr/>
        </p:nvPicPr>
        <p:blipFill>
          <a:blip r:embed="rId5" cstate="print"/>
          <a:srcRect/>
          <a:stretch>
            <a:fillRect/>
          </a:stretch>
        </p:blipFill>
        <p:spPr bwMode="auto">
          <a:xfrm>
            <a:off x="4546600" y="852088"/>
            <a:ext cx="4513263" cy="4566050"/>
          </a:xfrm>
          <a:prstGeom prst="rect">
            <a:avLst/>
          </a:prstGeom>
          <a:noFill/>
          <a:ln w="9525">
            <a:noFill/>
            <a:miter lim="800000"/>
            <a:headEnd/>
            <a:tailEnd/>
          </a:ln>
        </p:spPr>
      </p:pic>
      <p:sp>
        <p:nvSpPr>
          <p:cNvPr id="11" name="مستطيل 10"/>
          <p:cNvSpPr/>
          <p:nvPr/>
        </p:nvSpPr>
        <p:spPr>
          <a:xfrm>
            <a:off x="114300" y="1951335"/>
            <a:ext cx="4521200" cy="4062651"/>
          </a:xfrm>
          <a:prstGeom prst="rect">
            <a:avLst/>
          </a:prstGeom>
        </p:spPr>
        <p:txBody>
          <a:bodyPr wrap="square">
            <a:spAutoFit/>
          </a:bodyPr>
          <a:lstStyle/>
          <a:p>
            <a:r>
              <a:rPr lang="en-GB" sz="2000" dirty="0" smtClean="0">
                <a:solidFill>
                  <a:srgbClr val="0070C0"/>
                </a:solidFill>
              </a:rPr>
              <a:t>Oxygen-Haemoglobin  curve </a:t>
            </a:r>
            <a:r>
              <a:rPr lang="en-GB" sz="2000" dirty="0" smtClean="0"/>
              <a:t>demonstrates the saturation of haemoglobin by oxygen under normal conditions.</a:t>
            </a:r>
          </a:p>
          <a:p>
            <a:endParaRPr lang="en-GB" sz="2000" dirty="0" smtClean="0"/>
          </a:p>
          <a:p>
            <a:pPr>
              <a:buFont typeface="Arial" pitchFamily="34" charset="0"/>
              <a:buChar char="•"/>
            </a:pPr>
            <a:r>
              <a:rPr lang="en-GB" sz="2000" dirty="0" smtClean="0"/>
              <a:t>Carbon dioxide lowers the pH of the blood (by forming carbonic acid), which causes haemoglobin to release its oxygen.</a:t>
            </a:r>
          </a:p>
          <a:p>
            <a:pPr>
              <a:buFont typeface="Arial" pitchFamily="34" charset="0"/>
              <a:buChar char="•"/>
            </a:pPr>
            <a:endParaRPr lang="en-GB" sz="2000" dirty="0" smtClean="0"/>
          </a:p>
          <a:p>
            <a:pPr>
              <a:buFont typeface="Arial" pitchFamily="34" charset="0"/>
              <a:buChar char="•"/>
            </a:pPr>
            <a:r>
              <a:rPr lang="en-GB" sz="2000" dirty="0" smtClean="0"/>
              <a:t> This is known as the </a:t>
            </a:r>
            <a:r>
              <a:rPr lang="en-GB" sz="2000" b="1" dirty="0" smtClean="0"/>
              <a:t>Bohr effect</a:t>
            </a:r>
            <a:r>
              <a:rPr lang="en-GB" sz="2000" dirty="0" smtClean="0"/>
              <a:t> – a decrease in pH shifts the oxygen dissociation curve to the </a:t>
            </a:r>
            <a:r>
              <a:rPr lang="en-GB" sz="2000" i="1" dirty="0" smtClean="0"/>
              <a:t>right.</a:t>
            </a:r>
            <a:endParaRPr lang="en-GB" sz="2000" dirty="0" smtClean="0"/>
          </a:p>
          <a:p>
            <a:endParaRPr lang="en-GB" dirty="0"/>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grpSp>
        <p:nvGrpSpPr>
          <p:cNvPr id="29" name="مجموعة 28"/>
          <p:cNvGrpSpPr/>
          <p:nvPr/>
        </p:nvGrpSpPr>
        <p:grpSpPr>
          <a:xfrm>
            <a:off x="173038" y="698500"/>
            <a:ext cx="7180262" cy="5564188"/>
            <a:chOff x="173038" y="698500"/>
            <a:chExt cx="7180262" cy="5564188"/>
          </a:xfrm>
        </p:grpSpPr>
        <p:grpSp>
          <p:nvGrpSpPr>
            <p:cNvPr id="26" name="مجموعة 25"/>
            <p:cNvGrpSpPr/>
            <p:nvPr/>
          </p:nvGrpSpPr>
          <p:grpSpPr>
            <a:xfrm>
              <a:off x="173038" y="698500"/>
              <a:ext cx="7180262" cy="5564188"/>
              <a:chOff x="236538" y="698500"/>
              <a:chExt cx="7180262" cy="5564188"/>
            </a:xfrm>
          </p:grpSpPr>
          <p:grpSp>
            <p:nvGrpSpPr>
              <p:cNvPr id="25" name="مجموعة 24"/>
              <p:cNvGrpSpPr/>
              <p:nvPr/>
            </p:nvGrpSpPr>
            <p:grpSpPr>
              <a:xfrm>
                <a:off x="236538" y="698500"/>
                <a:ext cx="5478462" cy="5564188"/>
                <a:chOff x="236538" y="698500"/>
                <a:chExt cx="5478462" cy="5564188"/>
              </a:xfrm>
            </p:grpSpPr>
            <p:grpSp>
              <p:nvGrpSpPr>
                <p:cNvPr id="23" name="مجموعة 22"/>
                <p:cNvGrpSpPr/>
                <p:nvPr/>
              </p:nvGrpSpPr>
              <p:grpSpPr>
                <a:xfrm>
                  <a:off x="236538" y="698500"/>
                  <a:ext cx="5478462" cy="5564188"/>
                  <a:chOff x="236538" y="698500"/>
                  <a:chExt cx="5478462" cy="5564188"/>
                </a:xfrm>
              </p:grpSpPr>
              <p:pic>
                <p:nvPicPr>
                  <p:cNvPr id="3073" name="Picture 1"/>
                  <p:cNvPicPr>
                    <a:picLocks noChangeAspect="1" noChangeArrowheads="1"/>
                  </p:cNvPicPr>
                  <p:nvPr/>
                </p:nvPicPr>
                <p:blipFill>
                  <a:blip r:embed="rId5" cstate="print"/>
                  <a:srcRect/>
                  <a:stretch>
                    <a:fillRect/>
                  </a:stretch>
                </p:blipFill>
                <p:spPr bwMode="auto">
                  <a:xfrm>
                    <a:off x="236538" y="2119313"/>
                    <a:ext cx="4352925" cy="4143375"/>
                  </a:xfrm>
                  <a:prstGeom prst="rect">
                    <a:avLst/>
                  </a:prstGeom>
                  <a:noFill/>
                  <a:ln w="9525">
                    <a:noFill/>
                    <a:miter lim="800000"/>
                    <a:headEnd/>
                    <a:tailEnd/>
                  </a:ln>
                </p:spPr>
              </p:pic>
              <p:cxnSp>
                <p:nvCxnSpPr>
                  <p:cNvPr id="12" name="رابط كسهم مستقيم 11"/>
                  <p:cNvCxnSpPr/>
                  <p:nvPr/>
                </p:nvCxnSpPr>
                <p:spPr>
                  <a:xfrm>
                    <a:off x="2451100" y="3568700"/>
                    <a:ext cx="685800" cy="127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3175000" y="3200400"/>
                    <a:ext cx="1625600" cy="1754326"/>
                  </a:xfrm>
                  <a:prstGeom prst="rect">
                    <a:avLst/>
                  </a:prstGeom>
                  <a:noFill/>
                </p:spPr>
                <p:txBody>
                  <a:bodyPr wrap="square" rtlCol="0">
                    <a:spAutoFit/>
                  </a:bodyPr>
                  <a:lstStyle/>
                  <a:p>
                    <a:r>
                      <a:rPr lang="en-US" b="1" dirty="0" smtClean="0"/>
                      <a:t>Increase:</a:t>
                    </a:r>
                  </a:p>
                  <a:p>
                    <a:r>
                      <a:rPr lang="en-GB" b="1" dirty="0" smtClean="0">
                        <a:solidFill>
                          <a:srgbClr val="FF0000"/>
                        </a:solidFill>
                      </a:rPr>
                      <a:t>H</a:t>
                    </a:r>
                    <a:r>
                      <a:rPr lang="en-GB" b="1" baseline="30000" dirty="0" smtClean="0">
                        <a:solidFill>
                          <a:srgbClr val="FF0000"/>
                        </a:solidFill>
                      </a:rPr>
                      <a:t>+</a:t>
                    </a:r>
                  </a:p>
                  <a:p>
                    <a:r>
                      <a:rPr lang="en-US" b="1" dirty="0" smtClean="0">
                        <a:solidFill>
                          <a:srgbClr val="FF0000"/>
                        </a:solidFill>
                      </a:rPr>
                      <a:t>2,3-BPG</a:t>
                    </a:r>
                  </a:p>
                  <a:p>
                    <a:r>
                      <a:rPr lang="en-GB" b="1" dirty="0" smtClean="0">
                        <a:solidFill>
                          <a:srgbClr val="FF0000"/>
                        </a:solidFill>
                      </a:rPr>
                      <a:t>CO</a:t>
                    </a:r>
                    <a:r>
                      <a:rPr lang="en-GB" b="1" baseline="-25000" dirty="0" smtClean="0">
                        <a:solidFill>
                          <a:srgbClr val="FF0000"/>
                        </a:solidFill>
                      </a:rPr>
                      <a:t>2</a:t>
                    </a:r>
                  </a:p>
                  <a:p>
                    <a:r>
                      <a:rPr lang="en-US" b="1" dirty="0" smtClean="0">
                        <a:solidFill>
                          <a:srgbClr val="FF0000"/>
                        </a:solidFill>
                      </a:rPr>
                      <a:t>Temp.</a:t>
                    </a:r>
                  </a:p>
                  <a:p>
                    <a:r>
                      <a:rPr lang="en-GB" b="1" dirty="0" smtClean="0">
                        <a:solidFill>
                          <a:srgbClr val="FF0000"/>
                        </a:solidFill>
                      </a:rPr>
                      <a:t>O</a:t>
                    </a:r>
                    <a:r>
                      <a:rPr lang="en-GB" b="1" baseline="-25000" dirty="0" smtClean="0">
                        <a:solidFill>
                          <a:srgbClr val="FF0000"/>
                        </a:solidFill>
                      </a:rPr>
                      <a:t>2</a:t>
                    </a:r>
                    <a:r>
                      <a:rPr lang="en-GB" b="1" dirty="0" smtClean="0">
                        <a:solidFill>
                          <a:srgbClr val="FF0000"/>
                        </a:solidFill>
                      </a:rPr>
                      <a:t>  affinity</a:t>
                    </a:r>
                  </a:p>
                </p:txBody>
              </p:sp>
              <p:sp>
                <p:nvSpPr>
                  <p:cNvPr id="17" name="مربع نص 16"/>
                  <p:cNvSpPr txBox="1"/>
                  <p:nvPr/>
                </p:nvSpPr>
                <p:spPr>
                  <a:xfrm>
                    <a:off x="2794000" y="1282701"/>
                    <a:ext cx="2730500" cy="369332"/>
                  </a:xfrm>
                  <a:prstGeom prst="rect">
                    <a:avLst/>
                  </a:prstGeom>
                  <a:noFill/>
                </p:spPr>
                <p:txBody>
                  <a:bodyPr wrap="square" rtlCol="0">
                    <a:spAutoFit/>
                  </a:bodyPr>
                  <a:lstStyle/>
                  <a:p>
                    <a:r>
                      <a:rPr lang="en-GB" dirty="0" smtClean="0"/>
                      <a:t>decrease O</a:t>
                    </a:r>
                    <a:r>
                      <a:rPr lang="en-GB" baseline="-25000" dirty="0" smtClean="0"/>
                      <a:t>2 </a:t>
                    </a:r>
                    <a:r>
                      <a:rPr lang="en-GB" b="1" dirty="0" smtClean="0">
                        <a:solidFill>
                          <a:srgbClr val="0070C0"/>
                        </a:solidFill>
                      </a:rPr>
                      <a:t>dissociation</a:t>
                    </a:r>
                    <a:r>
                      <a:rPr lang="en-GB" b="1" baseline="-25000" dirty="0" smtClean="0"/>
                      <a:t> </a:t>
                    </a:r>
                    <a:endParaRPr lang="en-GB" b="1" dirty="0"/>
                  </a:p>
                </p:txBody>
              </p:sp>
              <p:sp>
                <p:nvSpPr>
                  <p:cNvPr id="18" name="مربع نص 17"/>
                  <p:cNvSpPr txBox="1"/>
                  <p:nvPr/>
                </p:nvSpPr>
                <p:spPr>
                  <a:xfrm>
                    <a:off x="4038600" y="2857501"/>
                    <a:ext cx="1676400" cy="369332"/>
                  </a:xfrm>
                  <a:prstGeom prst="rect">
                    <a:avLst/>
                  </a:prstGeom>
                  <a:noFill/>
                </p:spPr>
                <p:txBody>
                  <a:bodyPr wrap="square" rtlCol="0">
                    <a:spAutoFit/>
                  </a:bodyPr>
                  <a:lstStyle/>
                  <a:p>
                    <a:r>
                      <a:rPr lang="en-US" b="1" dirty="0" smtClean="0">
                        <a:solidFill>
                          <a:srgbClr val="002060"/>
                        </a:solidFill>
                      </a:rPr>
                      <a:t>Bohr effect</a:t>
                    </a:r>
                    <a:endParaRPr lang="en-GB" b="1" dirty="0">
                      <a:solidFill>
                        <a:srgbClr val="002060"/>
                      </a:solidFill>
                    </a:endParaRPr>
                  </a:p>
                </p:txBody>
              </p:sp>
              <p:sp>
                <p:nvSpPr>
                  <p:cNvPr id="19" name="مربع نص 18"/>
                  <p:cNvSpPr txBox="1"/>
                  <p:nvPr/>
                </p:nvSpPr>
                <p:spPr>
                  <a:xfrm>
                    <a:off x="1092200" y="698500"/>
                    <a:ext cx="1625600" cy="1754326"/>
                  </a:xfrm>
                  <a:prstGeom prst="rect">
                    <a:avLst/>
                  </a:prstGeom>
                  <a:noFill/>
                </p:spPr>
                <p:txBody>
                  <a:bodyPr wrap="square" rtlCol="0">
                    <a:spAutoFit/>
                  </a:bodyPr>
                  <a:lstStyle/>
                  <a:p>
                    <a:r>
                      <a:rPr lang="en-US" b="1" dirty="0" smtClean="0"/>
                      <a:t>decrease:</a:t>
                    </a:r>
                  </a:p>
                  <a:p>
                    <a:r>
                      <a:rPr lang="en-GB" b="1" dirty="0" smtClean="0">
                        <a:solidFill>
                          <a:srgbClr val="FF0000"/>
                        </a:solidFill>
                      </a:rPr>
                      <a:t>H</a:t>
                    </a:r>
                    <a:r>
                      <a:rPr lang="en-GB" b="1" baseline="30000" dirty="0" smtClean="0">
                        <a:solidFill>
                          <a:srgbClr val="FF0000"/>
                        </a:solidFill>
                      </a:rPr>
                      <a:t>+</a:t>
                    </a:r>
                  </a:p>
                  <a:p>
                    <a:r>
                      <a:rPr lang="en-US" b="1" dirty="0" smtClean="0">
                        <a:solidFill>
                          <a:srgbClr val="FF0000"/>
                        </a:solidFill>
                      </a:rPr>
                      <a:t>2,3-BPG</a:t>
                    </a:r>
                  </a:p>
                  <a:p>
                    <a:r>
                      <a:rPr lang="en-GB" b="1" dirty="0" smtClean="0">
                        <a:solidFill>
                          <a:srgbClr val="FF0000"/>
                        </a:solidFill>
                      </a:rPr>
                      <a:t>CO</a:t>
                    </a:r>
                    <a:r>
                      <a:rPr lang="en-GB" b="1" baseline="-25000" dirty="0" smtClean="0">
                        <a:solidFill>
                          <a:srgbClr val="FF0000"/>
                        </a:solidFill>
                      </a:rPr>
                      <a:t>2</a:t>
                    </a:r>
                  </a:p>
                  <a:p>
                    <a:r>
                      <a:rPr lang="en-US" b="1" dirty="0" smtClean="0">
                        <a:solidFill>
                          <a:srgbClr val="FF0000"/>
                        </a:solidFill>
                      </a:rPr>
                      <a:t>Temp.</a:t>
                    </a:r>
                  </a:p>
                  <a:p>
                    <a:r>
                      <a:rPr lang="en-GB" b="1" dirty="0" smtClean="0">
                        <a:solidFill>
                          <a:srgbClr val="FF0000"/>
                        </a:solidFill>
                      </a:rPr>
                      <a:t>O</a:t>
                    </a:r>
                    <a:r>
                      <a:rPr lang="en-GB" b="1" baseline="-25000" dirty="0" smtClean="0">
                        <a:solidFill>
                          <a:srgbClr val="FF0000"/>
                        </a:solidFill>
                      </a:rPr>
                      <a:t>2</a:t>
                    </a:r>
                    <a:r>
                      <a:rPr lang="en-GB" b="1" dirty="0" smtClean="0">
                        <a:solidFill>
                          <a:srgbClr val="FF0000"/>
                        </a:solidFill>
                      </a:rPr>
                      <a:t>  affinity</a:t>
                    </a:r>
                  </a:p>
                </p:txBody>
              </p:sp>
              <p:cxnSp>
                <p:nvCxnSpPr>
                  <p:cNvPr id="21" name="رابط كسهم مستقيم 20"/>
                  <p:cNvCxnSpPr/>
                  <p:nvPr/>
                </p:nvCxnSpPr>
                <p:spPr>
                  <a:xfrm flipH="1" flipV="1">
                    <a:off x="2120900" y="2451100"/>
                    <a:ext cx="330200" cy="304800"/>
                  </a:xfrm>
                  <a:prstGeom prst="straightConnector1">
                    <a:avLst/>
                  </a:prstGeom>
                  <a:ln w="254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مستطيل 21"/>
                  <p:cNvSpPr/>
                  <p:nvPr/>
                </p:nvSpPr>
                <p:spPr>
                  <a:xfrm>
                    <a:off x="3477231" y="729734"/>
                    <a:ext cx="1920269" cy="369332"/>
                  </a:xfrm>
                  <a:prstGeom prst="rect">
                    <a:avLst/>
                  </a:prstGeom>
                </p:spPr>
                <p:txBody>
                  <a:bodyPr wrap="square">
                    <a:spAutoFit/>
                  </a:bodyPr>
                  <a:lstStyle/>
                  <a:p>
                    <a:r>
                      <a:rPr lang="en-GB" b="1" dirty="0" smtClean="0"/>
                      <a:t>Haldane effect</a:t>
                    </a:r>
                    <a:endParaRPr lang="en-GB" b="1" dirty="0"/>
                  </a:p>
                </p:txBody>
              </p:sp>
            </p:grpSp>
            <p:sp>
              <p:nvSpPr>
                <p:cNvPr id="24" name="قوس كبير أيسر 23"/>
                <p:cNvSpPr/>
                <p:nvPr/>
              </p:nvSpPr>
              <p:spPr>
                <a:xfrm rot="10800000">
                  <a:off x="2222500" y="812800"/>
                  <a:ext cx="508000" cy="1308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 name="مربع نص 19"/>
              <p:cNvSpPr txBox="1"/>
              <p:nvPr/>
            </p:nvSpPr>
            <p:spPr>
              <a:xfrm>
                <a:off x="4686300" y="4000501"/>
                <a:ext cx="2730500" cy="369332"/>
              </a:xfrm>
              <a:prstGeom prst="rect">
                <a:avLst/>
              </a:prstGeom>
              <a:noFill/>
            </p:spPr>
            <p:txBody>
              <a:bodyPr wrap="square" rtlCol="0">
                <a:spAutoFit/>
              </a:bodyPr>
              <a:lstStyle/>
              <a:p>
                <a:r>
                  <a:rPr lang="en-GB" dirty="0" smtClean="0"/>
                  <a:t>increase O</a:t>
                </a:r>
                <a:r>
                  <a:rPr lang="en-GB" baseline="-25000" dirty="0" smtClean="0"/>
                  <a:t>2 </a:t>
                </a:r>
                <a:r>
                  <a:rPr lang="en-GB" b="1" dirty="0" smtClean="0">
                    <a:solidFill>
                      <a:srgbClr val="0070C0"/>
                    </a:solidFill>
                  </a:rPr>
                  <a:t>dissociation</a:t>
                </a:r>
                <a:r>
                  <a:rPr lang="en-GB" b="1" baseline="-25000" dirty="0" smtClean="0"/>
                  <a:t> </a:t>
                </a:r>
                <a:endParaRPr lang="en-GB" b="1" dirty="0"/>
              </a:p>
            </p:txBody>
          </p:sp>
        </p:grpSp>
        <p:sp>
          <p:nvSpPr>
            <p:cNvPr id="28" name="قوس كبير أيسر 27"/>
            <p:cNvSpPr/>
            <p:nvPr/>
          </p:nvSpPr>
          <p:spPr>
            <a:xfrm rot="10800000">
              <a:off x="4191000" y="3581400"/>
              <a:ext cx="508000" cy="1308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2242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TextBox 9"/>
          <p:cNvSpPr txBox="1"/>
          <p:nvPr/>
        </p:nvSpPr>
        <p:spPr>
          <a:xfrm>
            <a:off x="391886" y="812073"/>
            <a:ext cx="7654834" cy="1107996"/>
          </a:xfrm>
          <a:prstGeom prst="rect">
            <a:avLst/>
          </a:prstGeom>
          <a:noFill/>
        </p:spPr>
        <p:txBody>
          <a:bodyPr wrap="square" rtlCol="0">
            <a:spAutoFit/>
          </a:bodyPr>
          <a:lstStyle/>
          <a:p>
            <a:r>
              <a:rPr lang="en-US" sz="6600" dirty="0" smtClean="0">
                <a:solidFill>
                  <a:srgbClr val="FF0000"/>
                </a:solidFill>
              </a:rPr>
              <a:t>Oxygen in the blood</a:t>
            </a:r>
            <a:endParaRPr lang="en-US" sz="6600" dirty="0">
              <a:solidFill>
                <a:srgbClr val="FF0000"/>
              </a:solidFill>
            </a:endParaRPr>
          </a:p>
        </p:txBody>
      </p:sp>
      <p:sp>
        <p:nvSpPr>
          <p:cNvPr id="11" name="TextBox 9"/>
          <p:cNvSpPr txBox="1"/>
          <p:nvPr/>
        </p:nvSpPr>
        <p:spPr>
          <a:xfrm>
            <a:off x="339634" y="2035626"/>
            <a:ext cx="8451669" cy="3908762"/>
          </a:xfrm>
          <a:prstGeom prst="rect">
            <a:avLst/>
          </a:prstGeom>
          <a:noFill/>
        </p:spPr>
        <p:txBody>
          <a:bodyPr wrap="square" rtlCol="0">
            <a:spAutoFit/>
          </a:bodyPr>
          <a:lstStyle/>
          <a:p>
            <a:r>
              <a:rPr lang="en-US" sz="3000" dirty="0" smtClean="0">
                <a:solidFill>
                  <a:srgbClr val="002060"/>
                </a:solidFill>
              </a:rPr>
              <a:t>The main functions of respiratory system are:</a:t>
            </a:r>
          </a:p>
          <a:p>
            <a:pPr>
              <a:buFont typeface="Wingdings" pitchFamily="2" charset="2"/>
              <a:buChar char="Ø"/>
            </a:pPr>
            <a:r>
              <a:rPr lang="en-GB" sz="3200" dirty="0" smtClean="0">
                <a:solidFill>
                  <a:srgbClr val="0070C0"/>
                </a:solidFill>
              </a:rPr>
              <a:t>To provide a constant supply of oxygen (O</a:t>
            </a:r>
            <a:r>
              <a:rPr lang="en-GB" sz="2000" b="1" dirty="0" smtClean="0">
                <a:solidFill>
                  <a:srgbClr val="0070C0"/>
                </a:solidFill>
              </a:rPr>
              <a:t>2</a:t>
            </a:r>
            <a:r>
              <a:rPr lang="en-GB" sz="3200" dirty="0" smtClean="0">
                <a:solidFill>
                  <a:srgbClr val="0070C0"/>
                </a:solidFill>
              </a:rPr>
              <a:t>) to keep your body cells functioning.</a:t>
            </a:r>
            <a:endParaRPr lang="ar-IQ" sz="3200" dirty="0" smtClean="0">
              <a:solidFill>
                <a:srgbClr val="0070C0"/>
              </a:solidFill>
            </a:endParaRPr>
          </a:p>
          <a:p>
            <a:pPr>
              <a:buFont typeface="Wingdings" pitchFamily="2" charset="2"/>
              <a:buChar char="Ø"/>
            </a:pPr>
            <a:r>
              <a:rPr lang="en-GB" sz="3200" dirty="0" smtClean="0">
                <a:solidFill>
                  <a:srgbClr val="0070C0"/>
                </a:solidFill>
              </a:rPr>
              <a:t>To remove carbon dioxide (CO</a:t>
            </a:r>
            <a:r>
              <a:rPr lang="en-GB" sz="2400" dirty="0" smtClean="0">
                <a:solidFill>
                  <a:srgbClr val="0070C0"/>
                </a:solidFill>
              </a:rPr>
              <a:t>2</a:t>
            </a:r>
            <a:r>
              <a:rPr lang="en-GB" sz="3200" dirty="0" smtClean="0">
                <a:solidFill>
                  <a:srgbClr val="0070C0"/>
                </a:solidFill>
              </a:rPr>
              <a:t>) from the body cells.</a:t>
            </a:r>
            <a:endParaRPr lang="en-US" altLang="en-US" sz="3200" dirty="0" smtClean="0">
              <a:solidFill>
                <a:srgbClr val="0070C0"/>
              </a:solidFill>
            </a:endParaRPr>
          </a:p>
          <a:p>
            <a:endParaRPr lang="en-US" sz="3000" dirty="0" smtClean="0">
              <a:solidFill>
                <a:srgbClr val="002060"/>
              </a:solidFill>
            </a:endParaRPr>
          </a:p>
          <a:p>
            <a:endParaRPr lang="en-US" sz="3000" dirty="0" smtClean="0">
              <a:solidFill>
                <a:srgbClr val="002060"/>
              </a:solidFill>
            </a:endParaRPr>
          </a:p>
          <a:p>
            <a:endParaRPr lang="en-US" sz="3000" dirty="0">
              <a:solidFill>
                <a:srgbClr val="002060"/>
              </a:solidFill>
            </a:endParaRPr>
          </a:p>
        </p:txBody>
      </p:sp>
    </p:spTree>
    <p:extLst>
      <p:ext uri="{BB962C8B-B14F-4D97-AF65-F5344CB8AC3E}">
        <p14:creationId xmlns="" xmlns:p14="http://schemas.microsoft.com/office/powerpoint/2010/main" val="276249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28575" y="985838"/>
            <a:ext cx="9086850" cy="4886325"/>
          </a:xfrm>
          <a:prstGeom prst="rect">
            <a:avLst/>
          </a:prstGeom>
          <a:noFill/>
          <a:ln w="9525">
            <a:noFill/>
            <a:miter lim="800000"/>
            <a:headEnd/>
            <a:tailEnd/>
          </a:ln>
        </p:spPr>
      </p:pic>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ربع نص 9"/>
          <p:cNvSpPr txBox="1"/>
          <p:nvPr/>
        </p:nvSpPr>
        <p:spPr>
          <a:xfrm>
            <a:off x="3302000" y="2717800"/>
            <a:ext cx="2380075" cy="1015663"/>
          </a:xfrm>
          <a:prstGeom prst="rect">
            <a:avLst/>
          </a:prstGeom>
          <a:noFill/>
        </p:spPr>
        <p:txBody>
          <a:bodyPr wrap="none" rtlCol="0">
            <a:spAutoFit/>
          </a:bodyPr>
          <a:lstStyle/>
          <a:p>
            <a:r>
              <a:rPr lang="en-US" sz="6000" dirty="0" smtClean="0">
                <a:solidFill>
                  <a:srgbClr val="0070C0"/>
                </a:solidFill>
              </a:rPr>
              <a:t>Thanks</a:t>
            </a:r>
            <a:endParaRPr lang="en-GB" sz="6000" dirty="0">
              <a:solidFill>
                <a:srgbClr val="0070C0"/>
              </a:solidFill>
            </a:endParaRPr>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2242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TextBox 9"/>
          <p:cNvSpPr txBox="1"/>
          <p:nvPr/>
        </p:nvSpPr>
        <p:spPr>
          <a:xfrm>
            <a:off x="0" y="856358"/>
            <a:ext cx="9052559" cy="5170646"/>
          </a:xfrm>
          <a:prstGeom prst="rect">
            <a:avLst/>
          </a:prstGeom>
          <a:noFill/>
        </p:spPr>
        <p:txBody>
          <a:bodyPr wrap="square" rtlCol="0">
            <a:spAutoFit/>
          </a:bodyPr>
          <a:lstStyle/>
          <a:p>
            <a:pPr algn="just"/>
            <a:r>
              <a:rPr lang="en-GB" sz="3000" dirty="0" smtClean="0">
                <a:solidFill>
                  <a:srgbClr val="0070C0"/>
                </a:solidFill>
              </a:rPr>
              <a:t>Oxygen is transported both physically dissolved in blood and chemically combined to the haemoglobin in the erythrocytes (RBC).</a:t>
            </a:r>
          </a:p>
          <a:p>
            <a:pPr algn="just"/>
            <a:r>
              <a:rPr lang="en-GB" sz="3000" dirty="0" smtClean="0">
                <a:solidFill>
                  <a:srgbClr val="0070C0"/>
                </a:solidFill>
              </a:rPr>
              <a:t>The solubility coefficient of O</a:t>
            </a:r>
            <a:r>
              <a:rPr lang="en-GB" sz="2400" dirty="0" smtClean="0">
                <a:solidFill>
                  <a:srgbClr val="0070C0"/>
                </a:solidFill>
              </a:rPr>
              <a:t>2</a:t>
            </a:r>
            <a:r>
              <a:rPr lang="en-GB" sz="3000" dirty="0" smtClean="0">
                <a:solidFill>
                  <a:srgbClr val="0070C0"/>
                </a:solidFill>
              </a:rPr>
              <a:t> =   0.01 </a:t>
            </a:r>
            <a:r>
              <a:rPr lang="en-GB" sz="3000" dirty="0" err="1" smtClean="0">
                <a:solidFill>
                  <a:srgbClr val="0070C0"/>
                </a:solidFill>
              </a:rPr>
              <a:t>mmol</a:t>
            </a:r>
            <a:r>
              <a:rPr lang="en-GB" sz="3000" dirty="0" smtClean="0">
                <a:solidFill>
                  <a:srgbClr val="0070C0"/>
                </a:solidFill>
              </a:rPr>
              <a:t>/L /</a:t>
            </a:r>
            <a:r>
              <a:rPr lang="en-GB" sz="3000" dirty="0" err="1" smtClean="0">
                <a:solidFill>
                  <a:srgbClr val="0070C0"/>
                </a:solidFill>
              </a:rPr>
              <a:t>kPa</a:t>
            </a:r>
            <a:r>
              <a:rPr lang="en-GB" sz="3000" dirty="0" smtClean="0">
                <a:solidFill>
                  <a:srgbClr val="0070C0"/>
                </a:solidFill>
              </a:rPr>
              <a:t> at 37°C, therefore:</a:t>
            </a:r>
          </a:p>
          <a:p>
            <a:pPr algn="just"/>
            <a:r>
              <a:rPr lang="en-GB" sz="3000" dirty="0" smtClean="0"/>
              <a:t>normal arterial blood with a  of approximately               100 mm Hg contains only about 0.003 </a:t>
            </a:r>
            <a:r>
              <a:rPr lang="en-GB" sz="3000" dirty="0" err="1" smtClean="0"/>
              <a:t>mL</a:t>
            </a:r>
            <a:r>
              <a:rPr lang="en-GB" sz="3000" dirty="0" smtClean="0"/>
              <a:t> O</a:t>
            </a:r>
            <a:r>
              <a:rPr lang="en-GB" sz="3000" baseline="-25000" dirty="0" smtClean="0"/>
              <a:t>2</a:t>
            </a:r>
            <a:r>
              <a:rPr lang="en-GB" sz="3000" dirty="0" smtClean="0"/>
              <a:t>/</a:t>
            </a:r>
            <a:r>
              <a:rPr lang="en-GB" sz="3000" dirty="0" err="1" smtClean="0"/>
              <a:t>mL</a:t>
            </a:r>
            <a:r>
              <a:rPr lang="en-GB" sz="3000" dirty="0" smtClean="0"/>
              <a:t> of blood, or 0.3 </a:t>
            </a:r>
            <a:r>
              <a:rPr lang="en-GB" sz="3000" dirty="0" err="1" smtClean="0"/>
              <a:t>mL</a:t>
            </a:r>
            <a:r>
              <a:rPr lang="en-GB" sz="3000" dirty="0" smtClean="0"/>
              <a:t> O</a:t>
            </a:r>
            <a:r>
              <a:rPr lang="en-GB" sz="3000" baseline="-25000" dirty="0" smtClean="0"/>
              <a:t>2</a:t>
            </a:r>
            <a:r>
              <a:rPr lang="en-GB" sz="3000" dirty="0" smtClean="0"/>
              <a:t>/100 </a:t>
            </a:r>
            <a:r>
              <a:rPr lang="en-GB" sz="3000" dirty="0" err="1" smtClean="0"/>
              <a:t>mL</a:t>
            </a:r>
            <a:r>
              <a:rPr lang="en-GB" sz="3000" dirty="0" smtClean="0"/>
              <a:t> of blood.</a:t>
            </a:r>
            <a:endParaRPr lang="en-GB" sz="3000" dirty="0" smtClean="0">
              <a:solidFill>
                <a:srgbClr val="0070C0"/>
              </a:solidFill>
            </a:endParaRPr>
          </a:p>
          <a:p>
            <a:pPr algn="just"/>
            <a:r>
              <a:rPr lang="en-GB" sz="3000" dirty="0" smtClean="0">
                <a:solidFill>
                  <a:srgbClr val="0070C0"/>
                </a:solidFill>
              </a:rPr>
              <a:t>Much more oxygen is normally transported combined with haemoglobin than is physically dissolved in the blood.</a:t>
            </a:r>
          </a:p>
        </p:txBody>
      </p:sp>
    </p:spTree>
    <p:extLst>
      <p:ext uri="{BB962C8B-B14F-4D97-AF65-F5344CB8AC3E}">
        <p14:creationId xmlns="" xmlns:p14="http://schemas.microsoft.com/office/powerpoint/2010/main" val="1445602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2242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ستطيل 9"/>
          <p:cNvSpPr/>
          <p:nvPr/>
        </p:nvSpPr>
        <p:spPr>
          <a:xfrm>
            <a:off x="0" y="1240973"/>
            <a:ext cx="8961119" cy="2554545"/>
          </a:xfrm>
          <a:prstGeom prst="rect">
            <a:avLst/>
          </a:prstGeom>
        </p:spPr>
        <p:txBody>
          <a:bodyPr wrap="square">
            <a:spAutoFit/>
          </a:bodyPr>
          <a:lstStyle/>
          <a:p>
            <a:pPr algn="just"/>
            <a:r>
              <a:rPr lang="en-GB" sz="3200" dirty="0" smtClean="0">
                <a:solidFill>
                  <a:srgbClr val="0070C0"/>
                </a:solidFill>
              </a:rPr>
              <a:t>The delivery of oxygen by arterial blood to the tissues of the body has a number of </a:t>
            </a:r>
            <a:r>
              <a:rPr lang="en-GB" sz="3200" dirty="0" smtClean="0">
                <a:solidFill>
                  <a:srgbClr val="FF0000"/>
                </a:solidFill>
              </a:rPr>
              <a:t>critical</a:t>
            </a:r>
            <a:r>
              <a:rPr lang="en-GB" sz="3200" dirty="0" smtClean="0">
                <a:solidFill>
                  <a:srgbClr val="0070C0"/>
                </a:solidFill>
              </a:rPr>
              <a:t> determinants including blood oxygen concentration (content), saturation (SO</a:t>
            </a:r>
            <a:r>
              <a:rPr lang="en-GB" sz="2400" dirty="0" smtClean="0">
                <a:solidFill>
                  <a:srgbClr val="0070C0"/>
                </a:solidFill>
              </a:rPr>
              <a:t>2</a:t>
            </a:r>
            <a:r>
              <a:rPr lang="en-GB" sz="3200" dirty="0" smtClean="0">
                <a:solidFill>
                  <a:srgbClr val="0070C0"/>
                </a:solidFill>
              </a:rPr>
              <a:t>) and partial pressure, haemoglobin concentration and cardiac output.</a:t>
            </a:r>
          </a:p>
        </p:txBody>
      </p:sp>
    </p:spTree>
    <p:extLst>
      <p:ext uri="{BB962C8B-B14F-4D97-AF65-F5344CB8AC3E}">
        <p14:creationId xmlns="" xmlns:p14="http://schemas.microsoft.com/office/powerpoint/2010/main" val="1981810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2242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ستطيل 9"/>
          <p:cNvSpPr/>
          <p:nvPr/>
        </p:nvSpPr>
        <p:spPr>
          <a:xfrm>
            <a:off x="209007" y="1045028"/>
            <a:ext cx="8634548" cy="3526972"/>
          </a:xfrm>
          <a:prstGeom prst="rect">
            <a:avLst/>
          </a:prstGeom>
        </p:spPr>
        <p:txBody>
          <a:bodyPr wrap="square">
            <a:spAutoFit/>
          </a:bodyPr>
          <a:lstStyle/>
          <a:p>
            <a:pPr algn="just"/>
            <a:r>
              <a:rPr lang="en-GB" sz="3200" dirty="0" smtClean="0">
                <a:solidFill>
                  <a:srgbClr val="0070C0"/>
                </a:solidFill>
              </a:rPr>
              <a:t>The oxygen concentration (usually termed “oxygen content”) of systemic arterial blood depends on several factors, including the partial pressure of inspired oxygen, the adequacy of ventilation and gas exchange, the concentration of haemoglobin and the affinity of the haemoglobin molecule for oxygen.</a:t>
            </a:r>
          </a:p>
        </p:txBody>
      </p:sp>
    </p:spTree>
    <p:extLst>
      <p:ext uri="{BB962C8B-B14F-4D97-AF65-F5344CB8AC3E}">
        <p14:creationId xmlns="" xmlns:p14="http://schemas.microsoft.com/office/powerpoint/2010/main" val="1946556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ستطيل 9"/>
          <p:cNvSpPr/>
          <p:nvPr/>
        </p:nvSpPr>
        <p:spPr>
          <a:xfrm>
            <a:off x="104504" y="934556"/>
            <a:ext cx="8647612" cy="4031873"/>
          </a:xfrm>
          <a:prstGeom prst="rect">
            <a:avLst/>
          </a:prstGeom>
        </p:spPr>
        <p:txBody>
          <a:bodyPr wrap="square">
            <a:spAutoFit/>
          </a:bodyPr>
          <a:lstStyle/>
          <a:p>
            <a:r>
              <a:rPr lang="en-GB" sz="3200" dirty="0" smtClean="0">
                <a:solidFill>
                  <a:srgbClr val="0070C0"/>
                </a:solidFill>
              </a:rPr>
              <a:t>The content (or concentration) of oxygen in arterial blood (CaO</a:t>
            </a:r>
            <a:r>
              <a:rPr lang="en-GB" sz="2400" dirty="0" smtClean="0">
                <a:solidFill>
                  <a:srgbClr val="0070C0"/>
                </a:solidFill>
              </a:rPr>
              <a:t>2</a:t>
            </a:r>
            <a:r>
              <a:rPr lang="en-GB" sz="3200" dirty="0" smtClean="0">
                <a:solidFill>
                  <a:srgbClr val="0070C0"/>
                </a:solidFill>
              </a:rPr>
              <a:t>) is expressed in </a:t>
            </a:r>
            <a:r>
              <a:rPr lang="en-GB" sz="3200" dirty="0" err="1" smtClean="0">
                <a:solidFill>
                  <a:srgbClr val="0070C0"/>
                </a:solidFill>
              </a:rPr>
              <a:t>mL</a:t>
            </a:r>
            <a:r>
              <a:rPr lang="en-GB" sz="3200" dirty="0" smtClean="0">
                <a:solidFill>
                  <a:srgbClr val="0070C0"/>
                </a:solidFill>
              </a:rPr>
              <a:t> of oxygen per 100 </a:t>
            </a:r>
            <a:r>
              <a:rPr lang="en-GB" sz="3200" dirty="0" err="1" smtClean="0">
                <a:solidFill>
                  <a:srgbClr val="0070C0"/>
                </a:solidFill>
              </a:rPr>
              <a:t>mL</a:t>
            </a:r>
            <a:r>
              <a:rPr lang="en-GB" sz="3200" dirty="0" smtClean="0">
                <a:solidFill>
                  <a:srgbClr val="0070C0"/>
                </a:solidFill>
              </a:rPr>
              <a:t> or per L of blood, while the arterial oxygen saturation (SaO</a:t>
            </a:r>
            <a:r>
              <a:rPr lang="en-GB" sz="2400" dirty="0" smtClean="0">
                <a:solidFill>
                  <a:srgbClr val="0070C0"/>
                </a:solidFill>
              </a:rPr>
              <a:t>2</a:t>
            </a:r>
            <a:r>
              <a:rPr lang="en-GB" sz="3200" dirty="0" smtClean="0">
                <a:solidFill>
                  <a:srgbClr val="0070C0"/>
                </a:solidFill>
              </a:rPr>
              <a:t>) is expressed as a percentage which represents the overall percentage of binding sites on haemoglobin which are occupied by oxygen. In healthy individuals breathing room air at sea level, SaO</a:t>
            </a:r>
            <a:r>
              <a:rPr lang="en-GB" sz="2400" dirty="0" smtClean="0">
                <a:solidFill>
                  <a:srgbClr val="0070C0"/>
                </a:solidFill>
              </a:rPr>
              <a:t>2</a:t>
            </a:r>
            <a:r>
              <a:rPr lang="en-GB" sz="3200" dirty="0" smtClean="0">
                <a:solidFill>
                  <a:srgbClr val="0070C0"/>
                </a:solidFill>
              </a:rPr>
              <a:t> is between 96% and 98%</a:t>
            </a:r>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906089" y="2239829"/>
            <a:ext cx="6425565" cy="2597569"/>
          </a:xfrm>
          <a:prstGeom prst="rect">
            <a:avLst/>
          </a:prstGeom>
          <a:noFill/>
          <a:ln w="9525">
            <a:noFill/>
            <a:miter lim="800000"/>
            <a:headEnd/>
            <a:tailEnd/>
          </a:ln>
        </p:spPr>
      </p:pic>
      <p:sp>
        <p:nvSpPr>
          <p:cNvPr id="18" name="مربع نص 17"/>
          <p:cNvSpPr txBox="1"/>
          <p:nvPr/>
        </p:nvSpPr>
        <p:spPr>
          <a:xfrm>
            <a:off x="156754" y="4960621"/>
            <a:ext cx="8804366" cy="1292662"/>
          </a:xfrm>
          <a:prstGeom prst="rect">
            <a:avLst/>
          </a:prstGeom>
          <a:noFill/>
        </p:spPr>
        <p:txBody>
          <a:bodyPr wrap="square" rtlCol="0">
            <a:spAutoFit/>
          </a:bodyPr>
          <a:lstStyle/>
          <a:p>
            <a:r>
              <a:rPr lang="en-US" sz="2600" dirty="0" smtClean="0">
                <a:solidFill>
                  <a:srgbClr val="002060"/>
                </a:solidFill>
              </a:rPr>
              <a:t>Fraction of Inspired of Oxygen  = F</a:t>
            </a:r>
            <a:r>
              <a:rPr lang="en-US" sz="2000" dirty="0" smtClean="0">
                <a:solidFill>
                  <a:srgbClr val="002060"/>
                </a:solidFill>
              </a:rPr>
              <a:t>I</a:t>
            </a:r>
            <a:r>
              <a:rPr lang="en-US" sz="2600" dirty="0" smtClean="0">
                <a:solidFill>
                  <a:srgbClr val="002060"/>
                </a:solidFill>
              </a:rPr>
              <a:t>O</a:t>
            </a:r>
            <a:r>
              <a:rPr lang="en-US" sz="2000" dirty="0" smtClean="0">
                <a:solidFill>
                  <a:srgbClr val="002060"/>
                </a:solidFill>
              </a:rPr>
              <a:t>2</a:t>
            </a:r>
            <a:r>
              <a:rPr lang="en-US" sz="2600" dirty="0" smtClean="0">
                <a:solidFill>
                  <a:srgbClr val="002060"/>
                </a:solidFill>
              </a:rPr>
              <a:t> = 0.21</a:t>
            </a:r>
          </a:p>
          <a:p>
            <a:endParaRPr lang="en-GB" sz="2600" dirty="0" smtClean="0">
              <a:solidFill>
                <a:srgbClr val="002060"/>
              </a:solidFill>
            </a:endParaRPr>
          </a:p>
          <a:p>
            <a:r>
              <a:rPr lang="en-GB" sz="2000" dirty="0" smtClean="0">
                <a:solidFill>
                  <a:srgbClr val="002060"/>
                </a:solidFill>
              </a:rPr>
              <a:t>P</a:t>
            </a:r>
            <a:r>
              <a:rPr lang="en-GB" sz="2600" dirty="0" smtClean="0">
                <a:solidFill>
                  <a:srgbClr val="002060"/>
                </a:solidFill>
              </a:rPr>
              <a:t>O</a:t>
            </a:r>
            <a:r>
              <a:rPr lang="en-GB" sz="2000" dirty="0" smtClean="0">
                <a:solidFill>
                  <a:srgbClr val="002060"/>
                </a:solidFill>
              </a:rPr>
              <a:t>2</a:t>
            </a:r>
            <a:r>
              <a:rPr lang="en-GB" sz="2600" dirty="0" smtClean="0">
                <a:solidFill>
                  <a:srgbClr val="002060"/>
                </a:solidFill>
              </a:rPr>
              <a:t> = 0.21 </a:t>
            </a:r>
            <a:r>
              <a:rPr lang="ar-IQ" sz="2600" dirty="0" err="1" smtClean="0">
                <a:solidFill>
                  <a:srgbClr val="002060"/>
                </a:solidFill>
              </a:rPr>
              <a:t>×</a:t>
            </a:r>
            <a:r>
              <a:rPr lang="en-US" sz="2600" dirty="0" smtClean="0">
                <a:solidFill>
                  <a:srgbClr val="002060"/>
                </a:solidFill>
              </a:rPr>
              <a:t> 760 mm Hg = 160 mm Hg  </a:t>
            </a:r>
            <a:r>
              <a:rPr lang="en-US" sz="2600" dirty="0" smtClean="0">
                <a:solidFill>
                  <a:srgbClr val="FF0000"/>
                </a:solidFill>
              </a:rPr>
              <a:t>(outside of the body)</a:t>
            </a:r>
            <a:endParaRPr lang="en-GB" sz="2600" dirty="0">
              <a:solidFill>
                <a:srgbClr val="FF0000"/>
              </a:solidFill>
            </a:endParaRPr>
          </a:p>
        </p:txBody>
      </p:sp>
      <p:sp>
        <p:nvSpPr>
          <p:cNvPr id="11" name="مربع نص 10"/>
          <p:cNvSpPr txBox="1"/>
          <p:nvPr/>
        </p:nvSpPr>
        <p:spPr>
          <a:xfrm>
            <a:off x="288834" y="851263"/>
            <a:ext cx="5451566" cy="584775"/>
          </a:xfrm>
          <a:prstGeom prst="rect">
            <a:avLst/>
          </a:prstGeom>
          <a:noFill/>
        </p:spPr>
        <p:txBody>
          <a:bodyPr wrap="square" rtlCol="0">
            <a:spAutoFit/>
          </a:bodyPr>
          <a:lstStyle/>
          <a:p>
            <a:r>
              <a:rPr lang="en-US" sz="3200" dirty="0" smtClean="0">
                <a:solidFill>
                  <a:srgbClr val="0070C0"/>
                </a:solidFill>
              </a:rPr>
              <a:t>The partial pressure of oxygen</a:t>
            </a:r>
            <a:endParaRPr lang="en-GB" sz="3000" dirty="0">
              <a:solidFill>
                <a:srgbClr val="0070C0"/>
              </a:solidFill>
            </a:endParaRPr>
          </a:p>
        </p:txBody>
      </p:sp>
      <p:sp>
        <p:nvSpPr>
          <p:cNvPr id="12" name="مربع نص 11"/>
          <p:cNvSpPr txBox="1"/>
          <p:nvPr/>
        </p:nvSpPr>
        <p:spPr>
          <a:xfrm>
            <a:off x="63500" y="1651000"/>
            <a:ext cx="3060700" cy="461665"/>
          </a:xfrm>
          <a:prstGeom prst="rect">
            <a:avLst/>
          </a:prstGeom>
          <a:noFill/>
        </p:spPr>
        <p:txBody>
          <a:bodyPr wrap="square" rtlCol="0">
            <a:spAutoFit/>
          </a:bodyPr>
          <a:lstStyle/>
          <a:p>
            <a:r>
              <a:rPr lang="en-US" sz="2400" dirty="0" smtClean="0">
                <a:solidFill>
                  <a:srgbClr val="7030A0"/>
                </a:solidFill>
              </a:rPr>
              <a:t>Outside of the body</a:t>
            </a:r>
            <a:endParaRPr lang="en-GB" sz="2400" dirty="0">
              <a:solidFill>
                <a:srgbClr val="7030A0"/>
              </a:solidFill>
            </a:endParaRPr>
          </a:p>
        </p:txBody>
      </p:sp>
      <p:grpSp>
        <p:nvGrpSpPr>
          <p:cNvPr id="15" name="مجموعة 14"/>
          <p:cNvGrpSpPr/>
          <p:nvPr/>
        </p:nvGrpSpPr>
        <p:grpSpPr>
          <a:xfrm>
            <a:off x="5448300" y="1714500"/>
            <a:ext cx="2082800" cy="495300"/>
            <a:chOff x="5448300" y="1714500"/>
            <a:chExt cx="2082800" cy="495300"/>
          </a:xfrm>
        </p:grpSpPr>
        <p:sp>
          <p:nvSpPr>
            <p:cNvPr id="13" name="وسيلة شرح خطية 1 12"/>
            <p:cNvSpPr/>
            <p:nvPr/>
          </p:nvSpPr>
          <p:spPr>
            <a:xfrm>
              <a:off x="5486400" y="1714500"/>
              <a:ext cx="1955800" cy="495300"/>
            </a:xfrm>
            <a:prstGeom prst="borderCallout1">
              <a:avLst>
                <a:gd name="adj1" fmla="val 18750"/>
                <a:gd name="adj2" fmla="val -8333"/>
                <a:gd name="adj3" fmla="val 125658"/>
                <a:gd name="adj4" fmla="val -86301"/>
              </a:avLst>
            </a:prstGeom>
            <a:noFill/>
            <a:ln w="190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مربع نص 13"/>
            <p:cNvSpPr txBox="1"/>
            <p:nvPr/>
          </p:nvSpPr>
          <p:spPr>
            <a:xfrm>
              <a:off x="5448300" y="1765301"/>
              <a:ext cx="2082800" cy="369332"/>
            </a:xfrm>
            <a:prstGeom prst="rect">
              <a:avLst/>
            </a:prstGeom>
            <a:noFill/>
          </p:spPr>
          <p:txBody>
            <a:bodyPr wrap="square" rtlCol="0">
              <a:spAutoFit/>
            </a:bodyPr>
            <a:lstStyle/>
            <a:p>
              <a:r>
                <a:rPr lang="en-GB" dirty="0" smtClean="0">
                  <a:solidFill>
                    <a:srgbClr val="FF0000"/>
                  </a:solidFill>
                </a:rPr>
                <a:t>The gases in the air</a:t>
              </a:r>
              <a:endParaRPr lang="en-GB" dirty="0">
                <a:solidFill>
                  <a:srgbClr val="FF0000"/>
                </a:solidFill>
              </a:endParaRPr>
            </a:p>
          </p:txBody>
        </p:sp>
      </p:gr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139700" y="2492920"/>
            <a:ext cx="8610600" cy="2419350"/>
          </a:xfrm>
          <a:prstGeom prst="rect">
            <a:avLst/>
          </a:prstGeom>
          <a:noFill/>
          <a:ln w="9525">
            <a:noFill/>
            <a:miter lim="800000"/>
            <a:headEnd/>
            <a:tailEnd/>
          </a:ln>
        </p:spPr>
      </p:pic>
      <p:sp>
        <p:nvSpPr>
          <p:cNvPr id="10" name="مربع نص 9"/>
          <p:cNvSpPr txBox="1"/>
          <p:nvPr/>
        </p:nvSpPr>
        <p:spPr>
          <a:xfrm>
            <a:off x="127000" y="914400"/>
            <a:ext cx="2436886" cy="461665"/>
          </a:xfrm>
          <a:prstGeom prst="rect">
            <a:avLst/>
          </a:prstGeom>
          <a:noFill/>
        </p:spPr>
        <p:txBody>
          <a:bodyPr wrap="none" rtlCol="0">
            <a:spAutoFit/>
          </a:bodyPr>
          <a:lstStyle/>
          <a:p>
            <a:r>
              <a:rPr lang="en-US" sz="2400" dirty="0" smtClean="0">
                <a:solidFill>
                  <a:srgbClr val="7030A0"/>
                </a:solidFill>
              </a:rPr>
              <a:t>Inside of the body</a:t>
            </a:r>
            <a:endParaRPr lang="en-GB" sz="2400" dirty="0">
              <a:solidFill>
                <a:srgbClr val="7030A0"/>
              </a:solidFill>
            </a:endParaRPr>
          </a:p>
        </p:txBody>
      </p:sp>
      <p:sp>
        <p:nvSpPr>
          <p:cNvPr id="12" name="مربع نص 11"/>
          <p:cNvSpPr txBox="1"/>
          <p:nvPr/>
        </p:nvSpPr>
        <p:spPr>
          <a:xfrm>
            <a:off x="0" y="1562100"/>
            <a:ext cx="9144000" cy="769441"/>
          </a:xfrm>
          <a:prstGeom prst="rect">
            <a:avLst/>
          </a:prstGeom>
          <a:noFill/>
        </p:spPr>
        <p:txBody>
          <a:bodyPr wrap="square" rtlCol="0">
            <a:spAutoFit/>
          </a:bodyPr>
          <a:lstStyle/>
          <a:p>
            <a:r>
              <a:rPr lang="en-US" sz="2200" dirty="0" smtClean="0">
                <a:solidFill>
                  <a:srgbClr val="C00000"/>
                </a:solidFill>
              </a:rPr>
              <a:t>The partial pressure of oxygen will change as the air goes inside the body because the vapor</a:t>
            </a:r>
            <a:r>
              <a:rPr lang="en-GB" sz="2200" dirty="0" smtClean="0">
                <a:solidFill>
                  <a:srgbClr val="C00000"/>
                </a:solidFill>
              </a:rPr>
              <a:t> </a:t>
            </a:r>
            <a:r>
              <a:rPr lang="en-US" sz="2200" dirty="0" smtClean="0">
                <a:solidFill>
                  <a:srgbClr val="C00000"/>
                </a:solidFill>
              </a:rPr>
              <a:t>of water, at 37  ͦC the vapor</a:t>
            </a:r>
            <a:r>
              <a:rPr lang="en-GB" sz="2200" dirty="0" smtClean="0">
                <a:solidFill>
                  <a:srgbClr val="C00000"/>
                </a:solidFill>
              </a:rPr>
              <a:t> </a:t>
            </a:r>
            <a:r>
              <a:rPr lang="en-US" sz="2200" dirty="0" smtClean="0">
                <a:solidFill>
                  <a:srgbClr val="C00000"/>
                </a:solidFill>
              </a:rPr>
              <a:t> pressure = 47 mm Hg </a:t>
            </a:r>
          </a:p>
        </p:txBody>
      </p:sp>
      <p:sp>
        <p:nvSpPr>
          <p:cNvPr id="13" name="مربع نص 12"/>
          <p:cNvSpPr txBox="1"/>
          <p:nvPr/>
        </p:nvSpPr>
        <p:spPr>
          <a:xfrm>
            <a:off x="0" y="5430521"/>
            <a:ext cx="8991600" cy="923330"/>
          </a:xfrm>
          <a:prstGeom prst="rect">
            <a:avLst/>
          </a:prstGeom>
          <a:noFill/>
        </p:spPr>
        <p:txBody>
          <a:bodyPr wrap="square" rtlCol="0">
            <a:spAutoFit/>
          </a:bodyPr>
          <a:lstStyle/>
          <a:p>
            <a:r>
              <a:rPr lang="en-GB" sz="2000" dirty="0" smtClean="0">
                <a:solidFill>
                  <a:srgbClr val="002060"/>
                </a:solidFill>
              </a:rPr>
              <a:t>P</a:t>
            </a:r>
            <a:r>
              <a:rPr lang="en-GB" sz="2600" dirty="0" smtClean="0">
                <a:solidFill>
                  <a:srgbClr val="002060"/>
                </a:solidFill>
              </a:rPr>
              <a:t>O</a:t>
            </a:r>
            <a:r>
              <a:rPr lang="en-GB" sz="2000" dirty="0" smtClean="0">
                <a:solidFill>
                  <a:srgbClr val="002060"/>
                </a:solidFill>
              </a:rPr>
              <a:t>2</a:t>
            </a:r>
            <a:r>
              <a:rPr lang="en-GB" sz="2600" dirty="0" smtClean="0">
                <a:solidFill>
                  <a:srgbClr val="002060"/>
                </a:solidFill>
              </a:rPr>
              <a:t> = 0.21 </a:t>
            </a:r>
            <a:r>
              <a:rPr lang="ar-IQ" sz="2600" dirty="0" err="1" smtClean="0">
                <a:solidFill>
                  <a:srgbClr val="002060"/>
                </a:solidFill>
              </a:rPr>
              <a:t>×</a:t>
            </a:r>
            <a:r>
              <a:rPr lang="en-US" sz="2600" dirty="0" smtClean="0">
                <a:solidFill>
                  <a:srgbClr val="002060"/>
                </a:solidFill>
              </a:rPr>
              <a:t>( 760 - 47) mm Hg = 150 mm Hg  </a:t>
            </a:r>
            <a:r>
              <a:rPr lang="en-US" sz="2600" dirty="0" smtClean="0">
                <a:solidFill>
                  <a:srgbClr val="FF0000"/>
                </a:solidFill>
              </a:rPr>
              <a:t>(inside of the body)</a:t>
            </a:r>
          </a:p>
          <a:p>
            <a:r>
              <a:rPr lang="en-US" sz="2600" dirty="0" smtClean="0">
                <a:solidFill>
                  <a:srgbClr val="0070C0"/>
                </a:solidFill>
              </a:rPr>
              <a:t>(outside the </a:t>
            </a:r>
            <a:r>
              <a:rPr lang="en-GB" sz="2800" dirty="0" smtClean="0">
                <a:solidFill>
                  <a:srgbClr val="0070C0"/>
                </a:solidFill>
              </a:rPr>
              <a:t>Alveolar</a:t>
            </a:r>
            <a:r>
              <a:rPr lang="en-GB" sz="2600" dirty="0" smtClean="0">
                <a:solidFill>
                  <a:srgbClr val="0070C0"/>
                </a:solidFill>
              </a:rPr>
              <a:t>)</a:t>
            </a:r>
            <a:endParaRPr lang="en-GB" sz="2800" dirty="0" smtClean="0">
              <a:solidFill>
                <a:srgbClr val="0070C0"/>
              </a:solidFill>
            </a:endParaRPr>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smtClean="0">
                <a:solidFill>
                  <a:srgbClr val="002060"/>
                </a:solidFill>
                <a:latin typeface="Berlin Sans FB Demi" panose="020E0802020502020306" pitchFamily="34" charset="0"/>
              </a:rPr>
              <a:t>Basrah</a:t>
            </a:r>
            <a:r>
              <a:rPr lang="en-US" sz="1400" dirty="0" smtClean="0">
                <a:solidFill>
                  <a:srgbClr val="002060"/>
                </a:solidFill>
                <a:latin typeface="Berlin Sans FB Demi" panose="020E0802020502020306" pitchFamily="34" charset="0"/>
              </a:rPr>
              <a:t>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21664" y="5921829"/>
            <a:ext cx="931044" cy="906130"/>
          </a:xfrm>
          <a:prstGeom prst="rect">
            <a:avLst/>
          </a:prstGeom>
        </p:spPr>
      </p:pic>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0" name="مستطيل 9"/>
          <p:cNvSpPr/>
          <p:nvPr/>
        </p:nvSpPr>
        <p:spPr>
          <a:xfrm>
            <a:off x="177801" y="1352035"/>
            <a:ext cx="8382000" cy="1323439"/>
          </a:xfrm>
          <a:prstGeom prst="rect">
            <a:avLst/>
          </a:prstGeom>
        </p:spPr>
        <p:txBody>
          <a:bodyPr wrap="square">
            <a:spAutoFit/>
          </a:bodyPr>
          <a:lstStyle/>
          <a:p>
            <a:r>
              <a:rPr lang="en-US" sz="2000" dirty="0" smtClean="0">
                <a:solidFill>
                  <a:srgbClr val="C00000"/>
                </a:solidFill>
              </a:rPr>
              <a:t>The partial pressure of oxygen inside alveolar will be :</a:t>
            </a:r>
          </a:p>
          <a:p>
            <a:endParaRPr lang="en-US" sz="2000" dirty="0" smtClean="0">
              <a:solidFill>
                <a:srgbClr val="C00000"/>
              </a:solidFill>
            </a:endParaRPr>
          </a:p>
          <a:p>
            <a:r>
              <a:rPr lang="en-US" sz="2000" dirty="0" smtClean="0">
                <a:solidFill>
                  <a:srgbClr val="C00000"/>
                </a:solidFill>
              </a:rPr>
              <a:t>pO</a:t>
            </a:r>
            <a:r>
              <a:rPr lang="en-US" dirty="0" smtClean="0">
                <a:solidFill>
                  <a:srgbClr val="C00000"/>
                </a:solidFill>
              </a:rPr>
              <a:t>2</a:t>
            </a:r>
            <a:r>
              <a:rPr lang="en-US" sz="2000" dirty="0" smtClean="0">
                <a:solidFill>
                  <a:srgbClr val="C00000"/>
                </a:solidFill>
              </a:rPr>
              <a:t> = 150 -50 = 100 mm Hg  or  P</a:t>
            </a:r>
            <a:r>
              <a:rPr lang="en-US" dirty="0" smtClean="0">
                <a:solidFill>
                  <a:srgbClr val="C00000"/>
                </a:solidFill>
              </a:rPr>
              <a:t>A</a:t>
            </a:r>
            <a:r>
              <a:rPr lang="en-US" sz="2000" dirty="0" smtClean="0">
                <a:solidFill>
                  <a:srgbClr val="C00000"/>
                </a:solidFill>
              </a:rPr>
              <a:t>O</a:t>
            </a:r>
            <a:r>
              <a:rPr lang="en-US" dirty="0" smtClean="0">
                <a:solidFill>
                  <a:srgbClr val="C00000"/>
                </a:solidFill>
              </a:rPr>
              <a:t>2</a:t>
            </a:r>
            <a:r>
              <a:rPr lang="en-US" sz="2000" dirty="0" smtClean="0">
                <a:solidFill>
                  <a:srgbClr val="C00000"/>
                </a:solidFill>
              </a:rPr>
              <a:t>  = 100 mm Hg </a:t>
            </a:r>
          </a:p>
          <a:p>
            <a:r>
              <a:rPr lang="en-US" sz="2000" dirty="0" smtClean="0">
                <a:solidFill>
                  <a:srgbClr val="C00000"/>
                </a:solidFill>
              </a:rPr>
              <a:t> </a:t>
            </a:r>
            <a:endParaRPr lang="en-GB" sz="2000" dirty="0"/>
          </a:p>
        </p:txBody>
      </p:sp>
      <p:sp>
        <p:nvSpPr>
          <p:cNvPr id="11" name="مستطيل 10"/>
          <p:cNvSpPr/>
          <p:nvPr/>
        </p:nvSpPr>
        <p:spPr>
          <a:xfrm>
            <a:off x="304801" y="2825234"/>
            <a:ext cx="4025900" cy="565666"/>
          </a:xfrm>
          <a:prstGeom prst="rect">
            <a:avLst/>
          </a:prstGeom>
        </p:spPr>
        <p:txBody>
          <a:bodyPr wrap="square">
            <a:spAutoFit/>
          </a:bodyPr>
          <a:lstStyle/>
          <a:p>
            <a:r>
              <a:rPr lang="en-US" sz="3000" dirty="0" smtClean="0">
                <a:solidFill>
                  <a:srgbClr val="0070C0"/>
                </a:solidFill>
              </a:rPr>
              <a:t>Delivery of O2 to  tissues</a:t>
            </a:r>
            <a:endParaRPr lang="en-GB" sz="3000" dirty="0"/>
          </a:p>
        </p:txBody>
      </p:sp>
      <p:sp>
        <p:nvSpPr>
          <p:cNvPr id="12" name="مربع نص 11"/>
          <p:cNvSpPr txBox="1"/>
          <p:nvPr/>
        </p:nvSpPr>
        <p:spPr>
          <a:xfrm>
            <a:off x="482600" y="3543300"/>
            <a:ext cx="4445000" cy="1969770"/>
          </a:xfrm>
          <a:prstGeom prst="rect">
            <a:avLst/>
          </a:prstGeom>
          <a:noFill/>
        </p:spPr>
        <p:txBody>
          <a:bodyPr wrap="square" rtlCol="0">
            <a:spAutoFit/>
          </a:bodyPr>
          <a:lstStyle/>
          <a:p>
            <a:r>
              <a:rPr lang="en-US" sz="3200" dirty="0" smtClean="0">
                <a:solidFill>
                  <a:srgbClr val="FF0000"/>
                </a:solidFill>
              </a:rPr>
              <a:t>DO</a:t>
            </a:r>
            <a:r>
              <a:rPr lang="en-US" sz="2800" dirty="0" smtClean="0">
                <a:solidFill>
                  <a:srgbClr val="FF0000"/>
                </a:solidFill>
              </a:rPr>
              <a:t>2</a:t>
            </a:r>
            <a:r>
              <a:rPr lang="en-US" sz="3200" dirty="0" smtClean="0">
                <a:solidFill>
                  <a:srgbClr val="FF0000"/>
                </a:solidFill>
              </a:rPr>
              <a:t> = CO  </a:t>
            </a:r>
            <a:r>
              <a:rPr lang="ar-IQ" sz="3200" dirty="0" smtClean="0">
                <a:solidFill>
                  <a:srgbClr val="FF0000"/>
                </a:solidFill>
              </a:rPr>
              <a:t> </a:t>
            </a:r>
            <a:r>
              <a:rPr lang="ar-IQ" sz="3200" dirty="0" err="1" smtClean="0">
                <a:solidFill>
                  <a:srgbClr val="FF0000"/>
                </a:solidFill>
              </a:rPr>
              <a:t>×</a:t>
            </a:r>
            <a:r>
              <a:rPr lang="en-GB" sz="3200" dirty="0" smtClean="0">
                <a:solidFill>
                  <a:srgbClr val="FF0000"/>
                </a:solidFill>
              </a:rPr>
              <a:t> CaO</a:t>
            </a:r>
            <a:r>
              <a:rPr lang="en-GB" sz="2800" dirty="0" smtClean="0">
                <a:solidFill>
                  <a:srgbClr val="FF0000"/>
                </a:solidFill>
              </a:rPr>
              <a:t>2</a:t>
            </a:r>
            <a:endParaRPr lang="en-GB" sz="3200" dirty="0" smtClean="0">
              <a:solidFill>
                <a:srgbClr val="FF0000"/>
              </a:solidFill>
            </a:endParaRPr>
          </a:p>
          <a:p>
            <a:endParaRPr lang="en-GB" dirty="0" smtClean="0"/>
          </a:p>
          <a:p>
            <a:r>
              <a:rPr lang="en-GB" dirty="0" smtClean="0">
                <a:solidFill>
                  <a:srgbClr val="0070C0"/>
                </a:solidFill>
              </a:rPr>
              <a:t> where :</a:t>
            </a:r>
          </a:p>
          <a:p>
            <a:r>
              <a:rPr lang="en-GB" dirty="0" smtClean="0">
                <a:solidFill>
                  <a:srgbClr val="0070C0"/>
                </a:solidFill>
              </a:rPr>
              <a:t>DO</a:t>
            </a:r>
            <a:r>
              <a:rPr lang="en-GB" sz="1600" dirty="0" smtClean="0">
                <a:solidFill>
                  <a:srgbClr val="0070C0"/>
                </a:solidFill>
              </a:rPr>
              <a:t>2</a:t>
            </a:r>
            <a:r>
              <a:rPr lang="en-GB" dirty="0" smtClean="0">
                <a:solidFill>
                  <a:srgbClr val="0070C0"/>
                </a:solidFill>
              </a:rPr>
              <a:t>:Delivery of oxygen  </a:t>
            </a:r>
          </a:p>
          <a:p>
            <a:r>
              <a:rPr lang="en-GB" dirty="0" smtClean="0">
                <a:solidFill>
                  <a:srgbClr val="0070C0"/>
                </a:solidFill>
              </a:rPr>
              <a:t>CO : Cardiac output</a:t>
            </a:r>
          </a:p>
          <a:p>
            <a:r>
              <a:rPr lang="en-GB" dirty="0" smtClean="0">
                <a:solidFill>
                  <a:srgbClr val="0070C0"/>
                </a:solidFill>
              </a:rPr>
              <a:t>CaO2 : The content of the arterial blood </a:t>
            </a:r>
            <a:endParaRPr lang="en-GB" dirty="0">
              <a:solidFill>
                <a:srgbClr val="0070C0"/>
              </a:solidFill>
            </a:endParaRPr>
          </a:p>
        </p:txBody>
      </p:sp>
    </p:spTree>
    <p:extLst>
      <p:ext uri="{BB962C8B-B14F-4D97-AF65-F5344CB8AC3E}">
        <p14:creationId xmlns="" xmlns:p14="http://schemas.microsoft.com/office/powerpoint/2010/main" val="2268650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2161</TotalTime>
  <Words>1219</Words>
  <Application>Microsoft Office PowerPoint</Application>
  <PresentationFormat>عرض على الشاشة (3:4)‏</PresentationFormat>
  <Paragraphs>186</Paragraphs>
  <Slides>21</Slides>
  <Notes>0</Notes>
  <HiddenSlides>0</HiddenSlides>
  <MMClips>0</MMClips>
  <ScaleCrop>false</ScaleCrop>
  <HeadingPairs>
    <vt:vector size="4" baseType="variant">
      <vt:variant>
        <vt:lpstr>سمة</vt:lpstr>
      </vt:variant>
      <vt:variant>
        <vt:i4>1</vt:i4>
      </vt:variant>
      <vt:variant>
        <vt:lpstr>عناوين الشرائح</vt:lpstr>
      </vt:variant>
      <vt:variant>
        <vt:i4>21</vt:i4>
      </vt:variant>
    </vt:vector>
  </HeadingPairs>
  <TitlesOfParts>
    <vt:vector size="22"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vector>
  </TitlesOfParts>
  <Company>rg-adguard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Amer</cp:lastModifiedBy>
  <cp:revision>201</cp:revision>
  <dcterms:created xsi:type="dcterms:W3CDTF">2018-09-07T19:06:31Z</dcterms:created>
  <dcterms:modified xsi:type="dcterms:W3CDTF">2019-10-22T04:39:20Z</dcterms:modified>
</cp:coreProperties>
</file>